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60" r:id="rId4"/>
    <p:sldId id="261" r:id="rId5"/>
    <p:sldId id="259" r:id="rId6"/>
    <p:sldId id="272" r:id="rId7"/>
    <p:sldId id="263" r:id="rId8"/>
    <p:sldId id="273" r:id="rId9"/>
    <p:sldId id="266" r:id="rId10"/>
    <p:sldId id="271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hyperlink" Target="mailto:dscsa@rsnortheast.com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sales@rsnortheas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sv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3.jpe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35525" y="4969405"/>
            <a:ext cx="5752475" cy="5372100"/>
          </a:xfrm>
          <a:custGeom>
            <a:avLst/>
            <a:gdLst/>
            <a:ahLst/>
            <a:cxnLst/>
            <a:rect l="l" t="t" r="r" b="b"/>
            <a:pathLst>
              <a:path w="8288735" h="7549656">
                <a:moveTo>
                  <a:pt x="0" y="0"/>
                </a:moveTo>
                <a:lnTo>
                  <a:pt x="8288736" y="0"/>
                </a:lnTo>
                <a:lnTo>
                  <a:pt x="8288736" y="7549656"/>
                </a:lnTo>
                <a:lnTo>
                  <a:pt x="0" y="75496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 flipV="1">
            <a:off x="1292880" y="-1292878"/>
            <a:ext cx="2357718" cy="4943475"/>
          </a:xfrm>
          <a:custGeom>
            <a:avLst/>
            <a:gdLst/>
            <a:ahLst/>
            <a:cxnLst/>
            <a:rect l="l" t="t" r="r" b="b"/>
            <a:pathLst>
              <a:path w="2794156" h="5846533">
                <a:moveTo>
                  <a:pt x="0" y="5846533"/>
                </a:moveTo>
                <a:lnTo>
                  <a:pt x="2794156" y="5846533"/>
                </a:lnTo>
                <a:lnTo>
                  <a:pt x="2794156" y="0"/>
                </a:lnTo>
                <a:lnTo>
                  <a:pt x="0" y="0"/>
                </a:lnTo>
                <a:lnTo>
                  <a:pt x="0" y="584653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563600" y="167748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898462" y="3739463"/>
            <a:ext cx="14491076" cy="2808073"/>
            <a:chOff x="0" y="0"/>
            <a:chExt cx="19321435" cy="3744098"/>
          </a:xfrm>
        </p:grpSpPr>
        <p:sp>
          <p:nvSpPr>
            <p:cNvPr id="7" name="TextBox 7"/>
            <p:cNvSpPr txBox="1"/>
            <p:nvPr/>
          </p:nvSpPr>
          <p:spPr>
            <a:xfrm>
              <a:off x="0" y="104775"/>
              <a:ext cx="17330134" cy="223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273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77323"/>
              <a:ext cx="19321435" cy="866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5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28600" y="8480117"/>
            <a:ext cx="7327029" cy="1776804"/>
          </a:xfrm>
          <a:custGeom>
            <a:avLst/>
            <a:gdLst/>
            <a:ahLst/>
            <a:cxnLst/>
            <a:rect l="l" t="t" r="r" b="b"/>
            <a:pathLst>
              <a:path w="11301259" h="2740555">
                <a:moveTo>
                  <a:pt x="0" y="0"/>
                </a:moveTo>
                <a:lnTo>
                  <a:pt x="11301258" y="0"/>
                </a:lnTo>
                <a:lnTo>
                  <a:pt x="11301258" y="2740556"/>
                </a:lnTo>
                <a:lnTo>
                  <a:pt x="0" y="27405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F9721A-F998-551B-A0E4-6E38F298ADAD}"/>
              </a:ext>
            </a:extLst>
          </p:cNvPr>
          <p:cNvSpPr txBox="1">
            <a:spLocks/>
          </p:cNvSpPr>
          <p:nvPr/>
        </p:nvSpPr>
        <p:spPr>
          <a:xfrm>
            <a:off x="4254408" y="3784925"/>
            <a:ext cx="9779183" cy="174441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 an EPCIS File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DEA3F-8E37-4AD4-48E8-9AA14243C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BE30412-15BB-1E02-7D2D-668DD1B0AF68}"/>
              </a:ext>
            </a:extLst>
          </p:cNvPr>
          <p:cNvSpPr/>
          <p:nvPr/>
        </p:nvSpPr>
        <p:spPr>
          <a:xfrm>
            <a:off x="12535525" y="4991100"/>
            <a:ext cx="5752475" cy="5295900"/>
          </a:xfrm>
          <a:custGeom>
            <a:avLst/>
            <a:gdLst/>
            <a:ahLst/>
            <a:cxnLst/>
            <a:rect l="l" t="t" r="r" b="b"/>
            <a:pathLst>
              <a:path w="8288735" h="7549656">
                <a:moveTo>
                  <a:pt x="0" y="0"/>
                </a:moveTo>
                <a:lnTo>
                  <a:pt x="8288736" y="0"/>
                </a:lnTo>
                <a:lnTo>
                  <a:pt x="8288736" y="7549656"/>
                </a:lnTo>
                <a:lnTo>
                  <a:pt x="0" y="75496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BE5C048-44EC-4725-E76C-322A73236D87}"/>
              </a:ext>
            </a:extLst>
          </p:cNvPr>
          <p:cNvSpPr/>
          <p:nvPr/>
        </p:nvSpPr>
        <p:spPr>
          <a:xfrm rot="-5400000" flipV="1">
            <a:off x="1292880" y="-1292878"/>
            <a:ext cx="2357718" cy="4943475"/>
          </a:xfrm>
          <a:custGeom>
            <a:avLst/>
            <a:gdLst/>
            <a:ahLst/>
            <a:cxnLst/>
            <a:rect l="l" t="t" r="r" b="b"/>
            <a:pathLst>
              <a:path w="2794156" h="5846533">
                <a:moveTo>
                  <a:pt x="0" y="5846533"/>
                </a:moveTo>
                <a:lnTo>
                  <a:pt x="2794156" y="5846533"/>
                </a:lnTo>
                <a:lnTo>
                  <a:pt x="2794156" y="0"/>
                </a:lnTo>
                <a:lnTo>
                  <a:pt x="0" y="0"/>
                </a:lnTo>
                <a:lnTo>
                  <a:pt x="0" y="584653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D05CFB6-AE59-4D87-AC09-09B7B183D20D}"/>
              </a:ext>
            </a:extLst>
          </p:cNvPr>
          <p:cNvSpPr/>
          <p:nvPr/>
        </p:nvSpPr>
        <p:spPr>
          <a:xfrm>
            <a:off x="208058" y="9182100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0B84CEC-C98E-F895-BA9B-06D68C88CAE9}"/>
              </a:ext>
            </a:extLst>
          </p:cNvPr>
          <p:cNvSpPr/>
          <p:nvPr/>
        </p:nvSpPr>
        <p:spPr>
          <a:xfrm>
            <a:off x="13563600" y="167748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E291939-8F80-B76A-BAC5-88DDD220599E}"/>
              </a:ext>
            </a:extLst>
          </p:cNvPr>
          <p:cNvGrpSpPr/>
          <p:nvPr/>
        </p:nvGrpSpPr>
        <p:grpSpPr>
          <a:xfrm>
            <a:off x="1898462" y="3739463"/>
            <a:ext cx="14491076" cy="2808073"/>
            <a:chOff x="0" y="0"/>
            <a:chExt cx="19321435" cy="3744098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3F19FDD-5E6D-E2FD-271F-763571113FE5}"/>
                </a:ext>
              </a:extLst>
            </p:cNvPr>
            <p:cNvSpPr txBox="1"/>
            <p:nvPr/>
          </p:nvSpPr>
          <p:spPr>
            <a:xfrm>
              <a:off x="0" y="104775"/>
              <a:ext cx="17330134" cy="223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2735"/>
                </a:lnSpc>
              </a:pPr>
              <a:endParaRPr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5A62031-E82D-FB2C-88A9-C7857CA4CD24}"/>
                </a:ext>
              </a:extLst>
            </p:cNvPr>
            <p:cNvSpPr txBox="1"/>
            <p:nvPr/>
          </p:nvSpPr>
          <p:spPr>
            <a:xfrm>
              <a:off x="0" y="2877323"/>
              <a:ext cx="19321435" cy="866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50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B0837A34-0629-A68F-28D8-6D2DE75D1599}"/>
              </a:ext>
            </a:extLst>
          </p:cNvPr>
          <p:cNvSpPr/>
          <p:nvPr/>
        </p:nvSpPr>
        <p:spPr>
          <a:xfrm>
            <a:off x="3493371" y="3773222"/>
            <a:ext cx="11301259" cy="2740555"/>
          </a:xfrm>
          <a:custGeom>
            <a:avLst/>
            <a:gdLst/>
            <a:ahLst/>
            <a:cxnLst/>
            <a:rect l="l" t="t" r="r" b="b"/>
            <a:pathLst>
              <a:path w="11301259" h="2740555">
                <a:moveTo>
                  <a:pt x="0" y="0"/>
                </a:moveTo>
                <a:lnTo>
                  <a:pt x="11301258" y="0"/>
                </a:lnTo>
                <a:lnTo>
                  <a:pt x="11301258" y="2740556"/>
                </a:lnTo>
                <a:lnTo>
                  <a:pt x="0" y="27405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C7AD637-9E30-4C2F-9058-C92AD7C5D25D}"/>
              </a:ext>
            </a:extLst>
          </p:cNvPr>
          <p:cNvSpPr txBox="1">
            <a:spLocks/>
          </p:cNvSpPr>
          <p:nvPr/>
        </p:nvSpPr>
        <p:spPr>
          <a:xfrm>
            <a:off x="4343400" y="673303"/>
            <a:ext cx="9601200" cy="16533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63AF6195-DC7C-718C-A05F-C14F25B62FF9}"/>
              </a:ext>
            </a:extLst>
          </p:cNvPr>
          <p:cNvSpPr txBox="1">
            <a:spLocks/>
          </p:cNvSpPr>
          <p:nvPr/>
        </p:nvSpPr>
        <p:spPr>
          <a:xfrm>
            <a:off x="6812280" y="6695946"/>
            <a:ext cx="4663440" cy="2991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update your information: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sales@rsnortheast.com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DSCSA questions: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dscsa@rsnortheast.com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162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AD2A7A-5A23-722B-68F6-B165CF4A3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FCF519-7FEF-5069-A5C5-DAD33D217A43}"/>
              </a:ext>
            </a:extLst>
          </p:cNvPr>
          <p:cNvSpPr/>
          <p:nvPr/>
        </p:nvSpPr>
        <p:spPr>
          <a:xfrm flipH="1">
            <a:off x="0" y="4666380"/>
            <a:ext cx="4552702" cy="5620620"/>
          </a:xfrm>
          <a:custGeom>
            <a:avLst/>
            <a:gdLst/>
            <a:ahLst/>
            <a:cxnLst/>
            <a:rect l="l" t="t" r="r" b="b"/>
            <a:pathLst>
              <a:path w="7099247" h="8764503">
                <a:moveTo>
                  <a:pt x="7099247" y="0"/>
                </a:moveTo>
                <a:lnTo>
                  <a:pt x="0" y="0"/>
                </a:lnTo>
                <a:lnTo>
                  <a:pt x="0" y="8764503"/>
                </a:lnTo>
                <a:lnTo>
                  <a:pt x="7099247" y="8764503"/>
                </a:lnTo>
                <a:lnTo>
                  <a:pt x="709924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DEFB312-ABE9-2CF9-8CB4-0593CC753691}"/>
              </a:ext>
            </a:extLst>
          </p:cNvPr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6497B4-DF53-E171-6350-F96401A2FE17}"/>
              </a:ext>
            </a:extLst>
          </p:cNvPr>
          <p:cNvSpPr txBox="1">
            <a:spLocks/>
          </p:cNvSpPr>
          <p:nvPr/>
        </p:nvSpPr>
        <p:spPr>
          <a:xfrm>
            <a:off x="6202899" y="2705100"/>
            <a:ext cx="6882820" cy="594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DSCSA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Compliance Requirements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EPCIS Standard Overview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 an EPCIS File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Fields and Their Meaning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Serialization &amp; Traceability Flow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EPCIS Data Exchange Flow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&amp; Next Steps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F1A921-2043-F257-4981-CFF88158F045}"/>
              </a:ext>
            </a:extLst>
          </p:cNvPr>
          <p:cNvSpPr txBox="1">
            <a:spLocks/>
          </p:cNvSpPr>
          <p:nvPr/>
        </p:nvSpPr>
        <p:spPr>
          <a:xfrm>
            <a:off x="7207929" y="266700"/>
            <a:ext cx="3872139" cy="18433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3FB027A-5374-1055-1B0D-A00BE9BFB04E}"/>
              </a:ext>
            </a:extLst>
          </p:cNvPr>
          <p:cNvSpPr/>
          <p:nvPr/>
        </p:nvSpPr>
        <p:spPr>
          <a:xfrm rot="-10800000">
            <a:off x="13411200" y="342900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0"/>
                </a:lnTo>
                <a:lnTo>
                  <a:pt x="0" y="10111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E13D7E73-E84A-1B60-2151-2B042A6D8FF0}"/>
              </a:ext>
            </a:extLst>
          </p:cNvPr>
          <p:cNvSpPr/>
          <p:nvPr/>
        </p:nvSpPr>
        <p:spPr>
          <a:xfrm rot="5400000">
            <a:off x="-1408687" y="848455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5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046707" y="22860"/>
            <a:ext cx="4241293" cy="3552083"/>
          </a:xfrm>
          <a:custGeom>
            <a:avLst/>
            <a:gdLst/>
            <a:ahLst/>
            <a:cxnLst/>
            <a:rect l="l" t="t" r="r" b="b"/>
            <a:pathLst>
              <a:path w="4913194" h="4114800">
                <a:moveTo>
                  <a:pt x="4913194" y="0"/>
                </a:moveTo>
                <a:lnTo>
                  <a:pt x="0" y="0"/>
                </a:lnTo>
                <a:lnTo>
                  <a:pt x="0" y="4114800"/>
                </a:lnTo>
                <a:lnTo>
                  <a:pt x="4913194" y="4114800"/>
                </a:lnTo>
                <a:lnTo>
                  <a:pt x="49131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5400000">
            <a:off x="1526189" y="5966655"/>
            <a:ext cx="2794156" cy="5846533"/>
          </a:xfrm>
          <a:custGeom>
            <a:avLst/>
            <a:gdLst/>
            <a:ahLst/>
            <a:cxnLst/>
            <a:rect l="l" t="t" r="r" b="b"/>
            <a:pathLst>
              <a:path w="2794156" h="5846533">
                <a:moveTo>
                  <a:pt x="0" y="0"/>
                </a:moveTo>
                <a:lnTo>
                  <a:pt x="2794156" y="0"/>
                </a:lnTo>
                <a:lnTo>
                  <a:pt x="2794156" y="5846534"/>
                </a:lnTo>
                <a:lnTo>
                  <a:pt x="0" y="5846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400000">
            <a:off x="-1605726" y="2024825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81433F-5496-0309-1040-D6FC6CEE03D1}"/>
              </a:ext>
            </a:extLst>
          </p:cNvPr>
          <p:cNvSpPr txBox="1">
            <a:spLocks/>
          </p:cNvSpPr>
          <p:nvPr/>
        </p:nvSpPr>
        <p:spPr>
          <a:xfrm>
            <a:off x="2691177" y="3030100"/>
            <a:ext cx="11916517" cy="41719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Serialization: Unique product identifiers (NDC, lot, serial, exp)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Transaction Documentation (TI and TS)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Verification: Ensure product identifiers are valid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Traceability: Ability to share EPCIS events across supply chain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Secure, interoperable electronic systems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4439399-6B5A-01B3-99DA-37038B3460A2}"/>
              </a:ext>
            </a:extLst>
          </p:cNvPr>
          <p:cNvSpPr txBox="1">
            <a:spLocks/>
          </p:cNvSpPr>
          <p:nvPr/>
        </p:nvSpPr>
        <p:spPr>
          <a:xfrm>
            <a:off x="1419955" y="-723900"/>
            <a:ext cx="12370307" cy="33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DSCSA Compliance Requirements: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4363296" cy="5966900"/>
          </a:xfrm>
          <a:custGeom>
            <a:avLst/>
            <a:gdLst/>
            <a:ahLst/>
            <a:cxnLst/>
            <a:rect l="l" t="t" r="r" b="b"/>
            <a:pathLst>
              <a:path w="4363296" h="5966900">
                <a:moveTo>
                  <a:pt x="0" y="0"/>
                </a:moveTo>
                <a:lnTo>
                  <a:pt x="4363296" y="0"/>
                </a:lnTo>
                <a:lnTo>
                  <a:pt x="4363296" y="5966900"/>
                </a:lnTo>
                <a:lnTo>
                  <a:pt x="0" y="5966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228600" y="9029700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>
            <a:off x="13411200" y="342900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0"/>
                </a:lnTo>
                <a:lnTo>
                  <a:pt x="0" y="1011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3A418CD-2721-20A7-C90E-2E438FE53C54}"/>
              </a:ext>
            </a:extLst>
          </p:cNvPr>
          <p:cNvSpPr txBox="1">
            <a:spLocks/>
          </p:cNvSpPr>
          <p:nvPr/>
        </p:nvSpPr>
        <p:spPr>
          <a:xfrm>
            <a:off x="4620049" y="-1"/>
            <a:ext cx="8534398" cy="32209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EPCIS Standard Overview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B172E0-35F2-8954-A614-9B6CB3D67065}"/>
              </a:ext>
            </a:extLst>
          </p:cNvPr>
          <p:cNvSpPr txBox="1">
            <a:spLocks/>
          </p:cNvSpPr>
          <p:nvPr/>
        </p:nvSpPr>
        <p:spPr>
          <a:xfrm>
            <a:off x="3124200" y="2999137"/>
            <a:ext cx="12039599" cy="52511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EPCIS = Electronic Product Code Information Services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 format (GS1) for event-based data exchange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Captures business processes: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Commissioning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Packing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Shipping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Receiving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Decommissioning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6042" y="5753100"/>
            <a:ext cx="4971145" cy="4527884"/>
          </a:xfrm>
          <a:custGeom>
            <a:avLst/>
            <a:gdLst/>
            <a:ahLst/>
            <a:cxnLst/>
            <a:rect l="l" t="t" r="r" b="b"/>
            <a:pathLst>
              <a:path w="6445736" h="5870991">
                <a:moveTo>
                  <a:pt x="6445736" y="0"/>
                </a:moveTo>
                <a:lnTo>
                  <a:pt x="0" y="0"/>
                </a:lnTo>
                <a:lnTo>
                  <a:pt x="0" y="5870991"/>
                </a:lnTo>
                <a:lnTo>
                  <a:pt x="6445736" y="5870991"/>
                </a:lnTo>
                <a:lnTo>
                  <a:pt x="644573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7AA8FF24-4E36-87DB-90AC-7E0BB3B40808}"/>
              </a:ext>
            </a:extLst>
          </p:cNvPr>
          <p:cNvSpPr txBox="1">
            <a:spLocks/>
          </p:cNvSpPr>
          <p:nvPr/>
        </p:nvSpPr>
        <p:spPr>
          <a:xfrm>
            <a:off x="4254408" y="493649"/>
            <a:ext cx="9779183" cy="11698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 an EPCIS File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7C643D-D449-2C8C-77D3-24A7CD2D1E58}"/>
              </a:ext>
            </a:extLst>
          </p:cNvPr>
          <p:cNvSpPr txBox="1">
            <a:spLocks/>
          </p:cNvSpPr>
          <p:nvPr/>
        </p:nvSpPr>
        <p:spPr>
          <a:xfrm>
            <a:off x="4254408" y="2476500"/>
            <a:ext cx="10316317" cy="34369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Open XML file format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Identify event types (Object Event, Aggregation Event, Transaction Event, Transformation Event)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Review key attributes: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Time, Event Time Zone Offset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EPC (Electronic Product Codes)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(ADD, OBSERVE, DELETE)</a:t>
            </a:r>
          </a:p>
          <a:p>
            <a:pPr lvl="1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BizStep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(shipping, receiving, commissioning)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Disposition (in transit, active, destroyed)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3564095" cy="2984930"/>
          </a:xfrm>
          <a:custGeom>
            <a:avLst/>
            <a:gdLst/>
            <a:ahLst/>
            <a:cxnLst/>
            <a:rect l="l" t="t" r="r" b="b"/>
            <a:pathLst>
              <a:path w="3564095" h="2984930">
                <a:moveTo>
                  <a:pt x="0" y="0"/>
                </a:moveTo>
                <a:lnTo>
                  <a:pt x="3564095" y="0"/>
                </a:lnTo>
                <a:lnTo>
                  <a:pt x="3564095" y="2984930"/>
                </a:lnTo>
                <a:lnTo>
                  <a:pt x="0" y="2984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10800000">
            <a:off x="228600" y="9105900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-10800000">
            <a:off x="13563600" y="266700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3D7A59-A395-0B09-9E34-CE1E6BC4BDB2}"/>
              </a:ext>
            </a:extLst>
          </p:cNvPr>
          <p:cNvSpPr txBox="1">
            <a:spLocks/>
          </p:cNvSpPr>
          <p:nvPr/>
        </p:nvSpPr>
        <p:spPr>
          <a:xfrm>
            <a:off x="3954519" y="787943"/>
            <a:ext cx="9218656" cy="114172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Understanding the Basic EPCIS Terms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333541D-8B48-F374-5863-6C178B58DAF2}"/>
              </a:ext>
            </a:extLst>
          </p:cNvPr>
          <p:cNvSpPr txBox="1">
            <a:spLocks/>
          </p:cNvSpPr>
          <p:nvPr/>
        </p:nvSpPr>
        <p:spPr>
          <a:xfrm>
            <a:off x="1884518" y="2984930"/>
            <a:ext cx="7315200" cy="5526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0392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 EPCIS Snippet (Simplified)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Courier New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ObjectEvent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&lt;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eventTime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&gt;2025-09-30T15:45:00Z&lt;/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eventTime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&lt;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recordTime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&gt;2025-09-30T16:00:00Z&lt;/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recordTime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&lt;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epcList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&lt;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&gt;urn:epc:id:sgtin:0031234.56789.1234567890&lt;/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&lt;/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epcList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&lt;action&gt;ADD&lt;/action&gt;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Courier New"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bizStep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urn:epcglobal:cbv:bizstep:shipping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bizStep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&lt;disposition&gt;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urn:epcglobal:cbv:disp:in_transit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&lt;/disposition&gt;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&lt;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bizTransactionList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&lt;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bizTransaction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type="po"&gt;PO123456&lt;/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bizTransaction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&lt;/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bizTransactionList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&lt;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sourceList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&gt;0031234567890&lt;/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sourceList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&lt;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destinationList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&gt;0098765432100&lt;/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destinationList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&lt;extension&gt;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&lt;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ilmd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&lt;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lotNumber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&gt;LOT98765&lt;/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lotNumber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&lt;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expirationDate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&gt;2026-12-31&lt;/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expirationDate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&lt;/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ilmd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Courier New"/>
              </a:defRPr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C88FD57-A5F3-52CF-A46D-C01A00CACE35}"/>
              </a:ext>
            </a:extLst>
          </p:cNvPr>
          <p:cNvSpPr txBox="1">
            <a:spLocks/>
          </p:cNvSpPr>
          <p:nvPr/>
        </p:nvSpPr>
        <p:spPr>
          <a:xfrm>
            <a:off x="9088282" y="2705100"/>
            <a:ext cx="7315200" cy="487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Components of the EPCIS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eventTime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When the event occurred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epcList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&gt;  Unique code for each item-serial number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&lt;action&gt;  ADD, OBSERVE, DELETE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bizStep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&gt; What process happened Packing/Shipping /Receiving Step,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&lt;disposition&gt;  Product status (on the move, in use or retired)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bizTransaction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&gt;  related paperwork (like a purchase order or packing slip)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sourceList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&gt;  and 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destinationList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&gt;  Who sent it and who received it (using special location codes, like company IDs) These company IDs are called Global Location Number-GLN and Serialized Global location number SGLN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lotNumber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&gt;  Group ID for a batch or drugs (Important for safety and recalls)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expirationDate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&gt;  When the drug expires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3564095" cy="2984930"/>
          </a:xfrm>
          <a:custGeom>
            <a:avLst/>
            <a:gdLst/>
            <a:ahLst/>
            <a:cxnLst/>
            <a:rect l="l" t="t" r="r" b="b"/>
            <a:pathLst>
              <a:path w="3564095" h="2984930">
                <a:moveTo>
                  <a:pt x="0" y="0"/>
                </a:moveTo>
                <a:lnTo>
                  <a:pt x="3564095" y="0"/>
                </a:lnTo>
                <a:lnTo>
                  <a:pt x="3564095" y="2984930"/>
                </a:lnTo>
                <a:lnTo>
                  <a:pt x="0" y="2984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228600" y="9105900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>
            <a:off x="13563600" y="266700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49C461D-1E2E-B681-BC72-BB8B5F4ED993}"/>
              </a:ext>
            </a:extLst>
          </p:cNvPr>
          <p:cNvSpPr txBox="1">
            <a:spLocks/>
          </p:cNvSpPr>
          <p:nvPr/>
        </p:nvSpPr>
        <p:spPr>
          <a:xfrm>
            <a:off x="3528923" y="442001"/>
            <a:ext cx="9779183" cy="17444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Serialization &amp; Traceability Flow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2D03CB-52A0-DA2B-EB1E-FB8FB77F0C53}"/>
              </a:ext>
            </a:extLst>
          </p:cNvPr>
          <p:cNvSpPr txBox="1">
            <a:spLocks/>
          </p:cNvSpPr>
          <p:nvPr/>
        </p:nvSpPr>
        <p:spPr>
          <a:xfrm>
            <a:off x="4487300" y="3775683"/>
            <a:ext cx="2328990" cy="21796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3" name="Graphic 22" descr="Arrow Right with solid fill">
            <a:extLst>
              <a:ext uri="{FF2B5EF4-FFF2-40B4-BE49-F238E27FC236}">
                <a16:creationId xmlns:a16="http://schemas.microsoft.com/office/drawing/2014/main" id="{03BC3B16-0F02-BDED-D2D5-59E70648B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88680" y="4485239"/>
            <a:ext cx="457200" cy="79722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AA841EB-61B4-36FB-CE7F-B8F07512C27B}"/>
              </a:ext>
            </a:extLst>
          </p:cNvPr>
          <p:cNvSpPr/>
          <p:nvPr/>
        </p:nvSpPr>
        <p:spPr>
          <a:xfrm>
            <a:off x="1710107" y="4576581"/>
            <a:ext cx="19962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Serialization</a:t>
            </a:r>
            <a:endParaRPr kumimoji="0" lang="en-US" sz="18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0852AB-6E41-BE8E-8115-ED0EE679E429}"/>
              </a:ext>
            </a:extLst>
          </p:cNvPr>
          <p:cNvSpPr/>
          <p:nvPr/>
        </p:nvSpPr>
        <p:spPr>
          <a:xfrm>
            <a:off x="4650672" y="4576581"/>
            <a:ext cx="20022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Packaging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01D5B3-F5FF-24F5-22F6-801F8D2A6431}"/>
              </a:ext>
            </a:extLst>
          </p:cNvPr>
          <p:cNvSpPr/>
          <p:nvPr/>
        </p:nvSpPr>
        <p:spPr>
          <a:xfrm>
            <a:off x="7488175" y="4583202"/>
            <a:ext cx="20697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Shipping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15B1CC-8D6E-A248-3EC8-E7027ABF1E5D}"/>
              </a:ext>
            </a:extLst>
          </p:cNvPr>
          <p:cNvSpPr/>
          <p:nvPr/>
        </p:nvSpPr>
        <p:spPr>
          <a:xfrm>
            <a:off x="10606211" y="4569273"/>
            <a:ext cx="17379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Receiving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D51EB3-5C3F-7D8B-4238-07F53BEC235B}"/>
              </a:ext>
            </a:extLst>
          </p:cNvPr>
          <p:cNvSpPr/>
          <p:nvPr/>
        </p:nvSpPr>
        <p:spPr>
          <a:xfrm>
            <a:off x="13242819" y="4538280"/>
            <a:ext cx="2205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Dispensing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7A0E718-735D-DA02-3848-DCFA503BDEF9}"/>
              </a:ext>
            </a:extLst>
          </p:cNvPr>
          <p:cNvSpPr txBox="1">
            <a:spLocks/>
          </p:cNvSpPr>
          <p:nvPr/>
        </p:nvSpPr>
        <p:spPr>
          <a:xfrm>
            <a:off x="1587586" y="3791367"/>
            <a:ext cx="2328990" cy="21796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E20F0CE-DA6B-6EED-C01F-A4249D59B731}"/>
              </a:ext>
            </a:extLst>
          </p:cNvPr>
          <p:cNvSpPr txBox="1">
            <a:spLocks/>
          </p:cNvSpPr>
          <p:nvPr/>
        </p:nvSpPr>
        <p:spPr>
          <a:xfrm>
            <a:off x="13182600" y="3771900"/>
            <a:ext cx="2328990" cy="21796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0A58193-C64E-8D0C-6A70-3DF74DC50284}"/>
              </a:ext>
            </a:extLst>
          </p:cNvPr>
          <p:cNvSpPr txBox="1">
            <a:spLocks/>
          </p:cNvSpPr>
          <p:nvPr/>
        </p:nvSpPr>
        <p:spPr>
          <a:xfrm>
            <a:off x="10310675" y="3771900"/>
            <a:ext cx="2328990" cy="21796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68C58CCA-CF3C-7820-67BE-91034C72C4EB}"/>
              </a:ext>
            </a:extLst>
          </p:cNvPr>
          <p:cNvSpPr txBox="1">
            <a:spLocks/>
          </p:cNvSpPr>
          <p:nvPr/>
        </p:nvSpPr>
        <p:spPr>
          <a:xfrm>
            <a:off x="7391978" y="3771900"/>
            <a:ext cx="2328990" cy="21796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3" name="Graphic 32" descr="Arrow Right with solid fill">
            <a:extLst>
              <a:ext uri="{FF2B5EF4-FFF2-40B4-BE49-F238E27FC236}">
                <a16:creationId xmlns:a16="http://schemas.microsoft.com/office/drawing/2014/main" id="{DE1380C9-397E-7F40-CD45-32F096CF2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698506" y="4463107"/>
            <a:ext cx="457200" cy="797223"/>
          </a:xfrm>
          <a:prstGeom prst="rect">
            <a:avLst/>
          </a:prstGeom>
        </p:spPr>
      </p:pic>
      <p:pic>
        <p:nvPicPr>
          <p:cNvPr id="34" name="Graphic 33" descr="Arrow Right with solid fill">
            <a:extLst>
              <a:ext uri="{FF2B5EF4-FFF2-40B4-BE49-F238E27FC236}">
                <a16:creationId xmlns:a16="http://schemas.microsoft.com/office/drawing/2014/main" id="{7234506E-ABBB-207D-FEBE-9944D46DD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84863" y="4447418"/>
            <a:ext cx="457200" cy="797223"/>
          </a:xfrm>
          <a:prstGeom prst="rect">
            <a:avLst/>
          </a:prstGeom>
        </p:spPr>
      </p:pic>
      <p:pic>
        <p:nvPicPr>
          <p:cNvPr id="35" name="Graphic 34" descr="Arrow Right with solid fill">
            <a:extLst>
              <a:ext uri="{FF2B5EF4-FFF2-40B4-BE49-F238E27FC236}">
                <a16:creationId xmlns:a16="http://schemas.microsoft.com/office/drawing/2014/main" id="{73611689-0519-D942-26D5-6A189D6ED9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72028" y="4482574"/>
            <a:ext cx="457200" cy="7972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499711" y="-227459"/>
            <a:ext cx="3998286" cy="4444598"/>
          </a:xfrm>
          <a:custGeom>
            <a:avLst/>
            <a:gdLst/>
            <a:ahLst/>
            <a:cxnLst/>
            <a:rect l="l" t="t" r="r" b="b"/>
            <a:pathLst>
              <a:path w="3998286" h="4444598">
                <a:moveTo>
                  <a:pt x="3998286" y="0"/>
                </a:moveTo>
                <a:lnTo>
                  <a:pt x="0" y="0"/>
                </a:lnTo>
                <a:lnTo>
                  <a:pt x="0" y="4444597"/>
                </a:lnTo>
                <a:lnTo>
                  <a:pt x="3998286" y="4444597"/>
                </a:lnTo>
                <a:lnTo>
                  <a:pt x="399828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-2241"/>
            <a:ext cx="9144000" cy="10287000"/>
            <a:chOff x="0" y="0"/>
            <a:chExt cx="12192000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31777" r="31777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 flipV="1">
            <a:off x="-196152" y="7494835"/>
            <a:ext cx="3564095" cy="2984930"/>
          </a:xfrm>
          <a:custGeom>
            <a:avLst/>
            <a:gdLst/>
            <a:ahLst/>
            <a:cxnLst/>
            <a:rect l="l" t="t" r="r" b="b"/>
            <a:pathLst>
              <a:path w="3564095" h="2984930">
                <a:moveTo>
                  <a:pt x="0" y="2984929"/>
                </a:moveTo>
                <a:lnTo>
                  <a:pt x="3564095" y="2984929"/>
                </a:lnTo>
                <a:lnTo>
                  <a:pt x="3564095" y="0"/>
                </a:lnTo>
                <a:lnTo>
                  <a:pt x="0" y="0"/>
                </a:lnTo>
                <a:lnTo>
                  <a:pt x="0" y="298492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C0D9BD-8137-A042-8B6D-8F90EE3298E9}"/>
              </a:ext>
            </a:extLst>
          </p:cNvPr>
          <p:cNvSpPr txBox="1">
            <a:spLocks/>
          </p:cNvSpPr>
          <p:nvPr/>
        </p:nvSpPr>
        <p:spPr>
          <a:xfrm>
            <a:off x="9144000" y="247703"/>
            <a:ext cx="6220278" cy="8634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EPCIS Data Exchange Flow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E831D5B8-0940-7CFB-B9AF-3B31E7C65937}"/>
              </a:ext>
            </a:extLst>
          </p:cNvPr>
          <p:cNvSpPr/>
          <p:nvPr/>
        </p:nvSpPr>
        <p:spPr>
          <a:xfrm>
            <a:off x="10473839" y="2302816"/>
            <a:ext cx="3711799" cy="1777879"/>
          </a:xfrm>
          <a:prstGeom prst="flowChartAlternateProcess">
            <a:avLst/>
          </a:prstGeom>
          <a:solidFill>
            <a:srgbClr val="117CC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Trading Partner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(Manufacturer)</a:t>
            </a:r>
          </a:p>
        </p:txBody>
      </p:sp>
      <p:pic>
        <p:nvPicPr>
          <p:cNvPr id="10" name="Graphic 9" descr="Arrow Down with solid fill">
            <a:extLst>
              <a:ext uri="{FF2B5EF4-FFF2-40B4-BE49-F238E27FC236}">
                <a16:creationId xmlns:a16="http://schemas.microsoft.com/office/drawing/2014/main" id="{BB220491-C538-819A-A35A-31F89EE035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64928" y="4183324"/>
            <a:ext cx="1329620" cy="664810"/>
          </a:xfrm>
          <a:prstGeom prst="rect">
            <a:avLst/>
          </a:prstGeom>
        </p:spPr>
      </p:pic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39177F06-C836-162E-0819-E46D3FC06D01}"/>
              </a:ext>
            </a:extLst>
          </p:cNvPr>
          <p:cNvSpPr/>
          <p:nvPr/>
        </p:nvSpPr>
        <p:spPr>
          <a:xfrm>
            <a:off x="10476886" y="7772486"/>
            <a:ext cx="3711800" cy="1777879"/>
          </a:xfrm>
          <a:prstGeom prst="flowChartAlternateProcess">
            <a:avLst/>
          </a:prstGeom>
          <a:solidFill>
            <a:srgbClr val="117CC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Trading Partner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(Distributor/Pharmacy)</a:t>
            </a:r>
          </a:p>
        </p:txBody>
      </p:sp>
      <p:pic>
        <p:nvPicPr>
          <p:cNvPr id="13" name="Graphic 12" descr="Arrow Down with solid fill">
            <a:extLst>
              <a:ext uri="{FF2B5EF4-FFF2-40B4-BE49-F238E27FC236}">
                <a16:creationId xmlns:a16="http://schemas.microsoft.com/office/drawing/2014/main" id="{CD0F8022-4FA4-F861-F6BD-AD49E0A2EE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64928" y="6999377"/>
            <a:ext cx="1329620" cy="664810"/>
          </a:xfrm>
          <a:prstGeom prst="rect">
            <a:avLst/>
          </a:prstGeom>
        </p:spPr>
      </p:pic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1F3EE4CE-CF86-9DB0-478A-4A76F2CA827B}"/>
              </a:ext>
            </a:extLst>
          </p:cNvPr>
          <p:cNvSpPr/>
          <p:nvPr/>
        </p:nvSpPr>
        <p:spPr>
          <a:xfrm>
            <a:off x="10476886" y="5022963"/>
            <a:ext cx="3711800" cy="1777879"/>
          </a:xfrm>
          <a:prstGeom prst="flowChartAlternateProcess">
            <a:avLst/>
          </a:prstGeom>
          <a:solidFill>
            <a:srgbClr val="117CC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EPCIS Repository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526189" y="5966655"/>
            <a:ext cx="2794156" cy="5846533"/>
          </a:xfrm>
          <a:custGeom>
            <a:avLst/>
            <a:gdLst/>
            <a:ahLst/>
            <a:cxnLst/>
            <a:rect l="l" t="t" r="r" b="b"/>
            <a:pathLst>
              <a:path w="2794156" h="5846533">
                <a:moveTo>
                  <a:pt x="0" y="0"/>
                </a:moveTo>
                <a:lnTo>
                  <a:pt x="2794156" y="0"/>
                </a:lnTo>
                <a:lnTo>
                  <a:pt x="2794156" y="5846534"/>
                </a:lnTo>
                <a:lnTo>
                  <a:pt x="0" y="5846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 flipH="1">
            <a:off x="14735917" y="0"/>
            <a:ext cx="3552084" cy="4857550"/>
          </a:xfrm>
          <a:custGeom>
            <a:avLst/>
            <a:gdLst/>
            <a:ahLst/>
            <a:cxnLst/>
            <a:rect l="l" t="t" r="r" b="b"/>
            <a:pathLst>
              <a:path w="4363296" h="5966900">
                <a:moveTo>
                  <a:pt x="4363296" y="0"/>
                </a:moveTo>
                <a:lnTo>
                  <a:pt x="0" y="0"/>
                </a:lnTo>
                <a:lnTo>
                  <a:pt x="0" y="5966900"/>
                </a:lnTo>
                <a:lnTo>
                  <a:pt x="4363296" y="5966900"/>
                </a:lnTo>
                <a:lnTo>
                  <a:pt x="43632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>
            <a:off x="228600" y="266700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0"/>
                </a:lnTo>
                <a:lnTo>
                  <a:pt x="0" y="10111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D47650-D211-2601-A72C-0BE4C4D2D992}"/>
              </a:ext>
            </a:extLst>
          </p:cNvPr>
          <p:cNvSpPr txBox="1">
            <a:spLocks/>
          </p:cNvSpPr>
          <p:nvPr/>
        </p:nvSpPr>
        <p:spPr>
          <a:xfrm>
            <a:off x="4760444" y="-99953"/>
            <a:ext cx="9779183" cy="174441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Next Steps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BFC2A5-D8C5-F433-65F8-9BA1D5A52666}"/>
              </a:ext>
            </a:extLst>
          </p:cNvPr>
          <p:cNvSpPr txBox="1">
            <a:spLocks/>
          </p:cNvSpPr>
          <p:nvPr/>
        </p:nvSpPr>
        <p:spPr>
          <a:xfrm>
            <a:off x="4081039" y="2378165"/>
            <a:ext cx="11137991" cy="5586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DSCSA ensures secure traceability of prescription drugs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EPCIS provides the standardized data exchange format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to compliance: Serialization + EPCIS event management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out for an email with training sessions for the portal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email information for EPCIS documentation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GLN/SGLN 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626</Words>
  <Application>Microsoft Macintosh PowerPoint</Application>
  <PresentationFormat>Custom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Rachel Morgan</dc:creator>
  <cp:lastModifiedBy>Logan Littrell</cp:lastModifiedBy>
  <cp:revision>6</cp:revision>
  <dcterms:created xsi:type="dcterms:W3CDTF">2006-08-16T00:00:00Z</dcterms:created>
  <dcterms:modified xsi:type="dcterms:W3CDTF">2025-12-08T04:02:02Z</dcterms:modified>
  <dc:identifier>DAG5ollWBKA</dc:identifier>
</cp:coreProperties>
</file>