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0" r:id="rId3"/>
    <p:sldId id="260" r:id="rId4"/>
    <p:sldId id="261" r:id="rId5"/>
    <p:sldId id="259" r:id="rId6"/>
    <p:sldId id="262" r:id="rId7"/>
    <p:sldId id="263" r:id="rId8"/>
    <p:sldId id="264" r:id="rId9"/>
    <p:sldId id="265" r:id="rId10"/>
    <p:sldId id="266" r:id="rId11"/>
    <p:sldId id="267" r:id="rId12"/>
    <p:sldId id="271" r:id="rId1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60"/>
    <a:srgbClr val="117C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89" autoAdjust="0"/>
  </p:normalViewPr>
  <p:slideViewPr>
    <p:cSldViewPr>
      <p:cViewPr>
        <p:scale>
          <a:sx n="45" d="100"/>
          <a:sy n="45" d="100"/>
        </p:scale>
        <p:origin x="2824" y="13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hyperlink" Target="mailto:dscsa@rsnortheast.com" TargetMode="External"/><Relationship Id="rId4" Type="http://schemas.openxmlformats.org/officeDocument/2006/relationships/image" Target="../media/image3.png"/><Relationship Id="rId9" Type="http://schemas.openxmlformats.org/officeDocument/2006/relationships/hyperlink" Target="mailto:sales@rsnortheas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svg"/><Relationship Id="rId7"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svg"/><Relationship Id="rId7"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5.jpeg"/><Relationship Id="rId9"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416B"/>
        </a:solidFill>
        <a:effectLst/>
      </p:bgPr>
    </p:bg>
    <p:spTree>
      <p:nvGrpSpPr>
        <p:cNvPr id="1" name=""/>
        <p:cNvGrpSpPr/>
        <p:nvPr/>
      </p:nvGrpSpPr>
      <p:grpSpPr>
        <a:xfrm>
          <a:off x="0" y="0"/>
          <a:ext cx="0" cy="0"/>
          <a:chOff x="0" y="0"/>
          <a:chExt cx="0" cy="0"/>
        </a:xfrm>
      </p:grpSpPr>
      <p:sp>
        <p:nvSpPr>
          <p:cNvPr id="2" name="Freeform 2"/>
          <p:cNvSpPr/>
          <p:nvPr/>
        </p:nvSpPr>
        <p:spPr>
          <a:xfrm>
            <a:off x="12535525" y="4969405"/>
            <a:ext cx="5752475" cy="5372100"/>
          </a:xfrm>
          <a:custGeom>
            <a:avLst/>
            <a:gdLst/>
            <a:ahLst/>
            <a:cxnLst/>
            <a:rect l="l" t="t" r="r" b="b"/>
            <a:pathLst>
              <a:path w="8288735" h="7549656">
                <a:moveTo>
                  <a:pt x="0" y="0"/>
                </a:moveTo>
                <a:lnTo>
                  <a:pt x="8288736" y="0"/>
                </a:lnTo>
                <a:lnTo>
                  <a:pt x="8288736" y="7549656"/>
                </a:lnTo>
                <a:lnTo>
                  <a:pt x="0" y="75496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flipV="1">
            <a:off x="1292880" y="-1292878"/>
            <a:ext cx="2357718" cy="4943475"/>
          </a:xfrm>
          <a:custGeom>
            <a:avLst/>
            <a:gdLst/>
            <a:ahLst/>
            <a:cxnLst/>
            <a:rect l="l" t="t" r="r" b="b"/>
            <a:pathLst>
              <a:path w="2794156" h="5846533">
                <a:moveTo>
                  <a:pt x="0" y="5846533"/>
                </a:moveTo>
                <a:lnTo>
                  <a:pt x="2794156" y="5846533"/>
                </a:lnTo>
                <a:lnTo>
                  <a:pt x="2794156" y="0"/>
                </a:lnTo>
                <a:lnTo>
                  <a:pt x="0" y="0"/>
                </a:lnTo>
                <a:lnTo>
                  <a:pt x="0" y="584653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3563600" y="167748"/>
            <a:ext cx="4527362" cy="1011111"/>
          </a:xfrm>
          <a:custGeom>
            <a:avLst/>
            <a:gdLst/>
            <a:ahLst/>
            <a:cxnLst/>
            <a:rect l="l" t="t" r="r" b="b"/>
            <a:pathLst>
              <a:path w="4527362" h="1011111">
                <a:moveTo>
                  <a:pt x="0" y="0"/>
                </a:moveTo>
                <a:lnTo>
                  <a:pt x="4527362" y="0"/>
                </a:lnTo>
                <a:lnTo>
                  <a:pt x="4527362" y="1011111"/>
                </a:lnTo>
                <a:lnTo>
                  <a:pt x="0" y="10111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6" name="Group 6"/>
          <p:cNvGrpSpPr/>
          <p:nvPr/>
        </p:nvGrpSpPr>
        <p:grpSpPr>
          <a:xfrm>
            <a:off x="1898462" y="3739463"/>
            <a:ext cx="14491076" cy="2808073"/>
            <a:chOff x="0" y="0"/>
            <a:chExt cx="19321435" cy="3744098"/>
          </a:xfrm>
        </p:grpSpPr>
        <p:sp>
          <p:nvSpPr>
            <p:cNvPr id="7" name="TextBox 7"/>
            <p:cNvSpPr txBox="1"/>
            <p:nvPr/>
          </p:nvSpPr>
          <p:spPr>
            <a:xfrm>
              <a:off x="0" y="104775"/>
              <a:ext cx="17330134" cy="2237571"/>
            </a:xfrm>
            <a:prstGeom prst="rect">
              <a:avLst/>
            </a:prstGeom>
          </p:spPr>
          <p:txBody>
            <a:bodyPr lIns="0" tIns="0" rIns="0" bIns="0" rtlCol="0" anchor="t">
              <a:spAutoFit/>
            </a:bodyPr>
            <a:lstStyle/>
            <a:p>
              <a:pPr marL="0" lvl="0" indent="0" algn="l">
                <a:lnSpc>
                  <a:spcPts val="12735"/>
                </a:lnSpc>
              </a:pPr>
              <a:endParaRPr/>
            </a:p>
          </p:txBody>
        </p:sp>
        <p:sp>
          <p:nvSpPr>
            <p:cNvPr id="8" name="TextBox 8"/>
            <p:cNvSpPr txBox="1"/>
            <p:nvPr/>
          </p:nvSpPr>
          <p:spPr>
            <a:xfrm>
              <a:off x="0" y="2877323"/>
              <a:ext cx="19321435" cy="866775"/>
            </a:xfrm>
            <a:prstGeom prst="rect">
              <a:avLst/>
            </a:prstGeom>
          </p:spPr>
          <p:txBody>
            <a:bodyPr lIns="0" tIns="0" rIns="0" bIns="0" rtlCol="0" anchor="t">
              <a:spAutoFit/>
            </a:bodyPr>
            <a:lstStyle/>
            <a:p>
              <a:pPr marL="0" lvl="0" indent="0" algn="l">
                <a:lnSpc>
                  <a:spcPts val="4950"/>
                </a:lnSpc>
              </a:pPr>
              <a:endParaRPr/>
            </a:p>
          </p:txBody>
        </p:sp>
      </p:grpSp>
      <p:sp>
        <p:nvSpPr>
          <p:cNvPr id="9" name="Freeform 9"/>
          <p:cNvSpPr/>
          <p:nvPr/>
        </p:nvSpPr>
        <p:spPr>
          <a:xfrm>
            <a:off x="609599" y="7822121"/>
            <a:ext cx="8757761" cy="2123757"/>
          </a:xfrm>
          <a:custGeom>
            <a:avLst/>
            <a:gdLst/>
            <a:ahLst/>
            <a:cxnLst/>
            <a:rect l="l" t="t" r="r" b="b"/>
            <a:pathLst>
              <a:path w="11301259" h="2740555">
                <a:moveTo>
                  <a:pt x="0" y="0"/>
                </a:moveTo>
                <a:lnTo>
                  <a:pt x="11301258" y="0"/>
                </a:lnTo>
                <a:lnTo>
                  <a:pt x="11301258" y="2740556"/>
                </a:lnTo>
                <a:lnTo>
                  <a:pt x="0" y="2740556"/>
                </a:lnTo>
                <a:lnTo>
                  <a:pt x="0" y="0"/>
                </a:lnTo>
                <a:close/>
              </a:path>
            </a:pathLst>
          </a:custGeom>
          <a:blipFill>
            <a:blip r:embed="rId8"/>
            <a:stretch>
              <a:fillRect/>
            </a:stretch>
          </a:blipFill>
        </p:spPr>
        <p:txBody>
          <a:bodyPr/>
          <a:lstStyle/>
          <a:p>
            <a:endParaRPr lang="en-US"/>
          </a:p>
        </p:txBody>
      </p:sp>
      <p:sp>
        <p:nvSpPr>
          <p:cNvPr id="10" name="Title 1">
            <a:extLst>
              <a:ext uri="{FF2B5EF4-FFF2-40B4-BE49-F238E27FC236}">
                <a16:creationId xmlns:a16="http://schemas.microsoft.com/office/drawing/2014/main" id="{BBADE589-AECA-0E99-E6C3-63E8D160D6B6}"/>
              </a:ext>
            </a:extLst>
          </p:cNvPr>
          <p:cNvSpPr txBox="1">
            <a:spLocks/>
          </p:cNvSpPr>
          <p:nvPr/>
        </p:nvSpPr>
        <p:spPr>
          <a:xfrm>
            <a:off x="2959992" y="4097197"/>
            <a:ext cx="12368015" cy="1744415"/>
          </a:xfrm>
          <a:prstGeom prst="rect">
            <a:avLst/>
          </a:prstGeom>
        </p:spPr>
        <p:txBody>
          <a:bodyPr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solidFill>
                  <a:schemeClr val="bg1"/>
                </a:solidFill>
                <a:latin typeface="Arial" panose="020B0604020202020204" pitchFamily="34" charset="0"/>
                <a:cs typeface="Arial" panose="020B0604020202020204" pitchFamily="34" charset="0"/>
              </a:rPr>
              <a:t>How To Read an Electronic Product Code Information Services (EPCIS)File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7416B"/>
        </a:solidFill>
        <a:effectLst/>
      </p:bgPr>
    </p:bg>
    <p:spTree>
      <p:nvGrpSpPr>
        <p:cNvPr id="1" name=""/>
        <p:cNvGrpSpPr/>
        <p:nvPr/>
      </p:nvGrpSpPr>
      <p:grpSpPr>
        <a:xfrm>
          <a:off x="0" y="0"/>
          <a:ext cx="0" cy="0"/>
          <a:chOff x="0" y="0"/>
          <a:chExt cx="0" cy="0"/>
        </a:xfrm>
      </p:grpSpPr>
      <p:sp>
        <p:nvSpPr>
          <p:cNvPr id="2" name="Freeform 2"/>
          <p:cNvSpPr/>
          <p:nvPr/>
        </p:nvSpPr>
        <p:spPr>
          <a:xfrm rot="5400000">
            <a:off x="1526189" y="5966655"/>
            <a:ext cx="2794156" cy="5846533"/>
          </a:xfrm>
          <a:custGeom>
            <a:avLst/>
            <a:gdLst/>
            <a:ahLst/>
            <a:cxnLst/>
            <a:rect l="l" t="t" r="r" b="b"/>
            <a:pathLst>
              <a:path w="2794156" h="5846533">
                <a:moveTo>
                  <a:pt x="0" y="0"/>
                </a:moveTo>
                <a:lnTo>
                  <a:pt x="2794156" y="0"/>
                </a:lnTo>
                <a:lnTo>
                  <a:pt x="2794156" y="5846534"/>
                </a:lnTo>
                <a:lnTo>
                  <a:pt x="0" y="58465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0800000" flipH="1">
            <a:off x="14735917" y="0"/>
            <a:ext cx="3552084" cy="4857550"/>
          </a:xfrm>
          <a:custGeom>
            <a:avLst/>
            <a:gdLst/>
            <a:ahLst/>
            <a:cxnLst/>
            <a:rect l="l" t="t" r="r" b="b"/>
            <a:pathLst>
              <a:path w="4363296" h="5966900">
                <a:moveTo>
                  <a:pt x="4363296" y="0"/>
                </a:moveTo>
                <a:lnTo>
                  <a:pt x="0" y="0"/>
                </a:lnTo>
                <a:lnTo>
                  <a:pt x="0" y="5966900"/>
                </a:lnTo>
                <a:lnTo>
                  <a:pt x="4363296" y="5966900"/>
                </a:lnTo>
                <a:lnTo>
                  <a:pt x="436329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0800000">
            <a:off x="228600" y="266700"/>
            <a:ext cx="4527362" cy="1011111"/>
          </a:xfrm>
          <a:custGeom>
            <a:avLst/>
            <a:gdLst/>
            <a:ahLst/>
            <a:cxnLst/>
            <a:rect l="l" t="t" r="r" b="b"/>
            <a:pathLst>
              <a:path w="4527362" h="1011111">
                <a:moveTo>
                  <a:pt x="0" y="0"/>
                </a:moveTo>
                <a:lnTo>
                  <a:pt x="4527362" y="0"/>
                </a:lnTo>
                <a:lnTo>
                  <a:pt x="4527362" y="1011110"/>
                </a:lnTo>
                <a:lnTo>
                  <a:pt x="0" y="10111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4735917" y="6734917"/>
            <a:ext cx="3552083" cy="3552083"/>
          </a:xfrm>
          <a:custGeom>
            <a:avLst/>
            <a:gdLst/>
            <a:ahLst/>
            <a:cxnLst/>
            <a:rect l="l" t="t" r="r" b="b"/>
            <a:pathLst>
              <a:path w="3552083" h="3552083">
                <a:moveTo>
                  <a:pt x="0" y="0"/>
                </a:moveTo>
                <a:lnTo>
                  <a:pt x="3552083" y="0"/>
                </a:lnTo>
                <a:lnTo>
                  <a:pt x="3552083" y="3552083"/>
                </a:lnTo>
                <a:lnTo>
                  <a:pt x="0" y="3552083"/>
                </a:lnTo>
                <a:lnTo>
                  <a:pt x="0" y="0"/>
                </a:lnTo>
                <a:close/>
              </a:path>
            </a:pathLst>
          </a:custGeom>
          <a:blipFill>
            <a:blip r:embed="rId8"/>
            <a:stretch>
              <a:fillRect/>
            </a:stretch>
          </a:blipFill>
        </p:spPr>
        <p:txBody>
          <a:bodyPr/>
          <a:lstStyle/>
          <a:p>
            <a:endParaRPr lang="en-US"/>
          </a:p>
        </p:txBody>
      </p:sp>
      <p:sp>
        <p:nvSpPr>
          <p:cNvPr id="6" name="Title 1">
            <a:extLst>
              <a:ext uri="{FF2B5EF4-FFF2-40B4-BE49-F238E27FC236}">
                <a16:creationId xmlns:a16="http://schemas.microsoft.com/office/drawing/2014/main" id="{BFF3B587-9D65-343E-CE59-4ED679572F18}"/>
              </a:ext>
            </a:extLst>
          </p:cNvPr>
          <p:cNvSpPr txBox="1">
            <a:spLocks/>
          </p:cNvSpPr>
          <p:nvPr/>
        </p:nvSpPr>
        <p:spPr>
          <a:xfrm>
            <a:off x="3689304" y="647700"/>
            <a:ext cx="10909392" cy="1011113"/>
          </a:xfrm>
          <a:prstGeom prst="rect">
            <a:avLst/>
          </a:prstGeom>
        </p:spPr>
        <p:txBody>
          <a:bodyPr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latin typeface="Arial" panose="020B0604020202020204" pitchFamily="34" charset="0"/>
                <a:cs typeface="Arial" panose="020B0604020202020204" pitchFamily="34" charset="0"/>
              </a:rPr>
              <a:t>Summary and Next Steps</a:t>
            </a:r>
          </a:p>
        </p:txBody>
      </p:sp>
      <p:sp>
        <p:nvSpPr>
          <p:cNvPr id="7" name="Content Placeholder 2">
            <a:extLst>
              <a:ext uri="{FF2B5EF4-FFF2-40B4-BE49-F238E27FC236}">
                <a16:creationId xmlns:a16="http://schemas.microsoft.com/office/drawing/2014/main" id="{F1B703D1-EEE8-621F-2B36-09C1DF542D2F}"/>
              </a:ext>
            </a:extLst>
          </p:cNvPr>
          <p:cNvSpPr txBox="1">
            <a:spLocks/>
          </p:cNvSpPr>
          <p:nvPr/>
        </p:nvSpPr>
        <p:spPr>
          <a:xfrm>
            <a:off x="3689304" y="2256533"/>
            <a:ext cx="10909392" cy="485755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solidFill>
                  <a:schemeClr val="bg1"/>
                </a:solidFill>
                <a:latin typeface="Arial" panose="020B0604020202020204" pitchFamily="34" charset="0"/>
                <a:cs typeface="Arial" panose="020B0604020202020204" pitchFamily="34" charset="0"/>
              </a:rPr>
              <a:t>DSCSA: </a:t>
            </a:r>
            <a:r>
              <a:rPr lang="en-US" sz="2400" dirty="0">
                <a:solidFill>
                  <a:schemeClr val="bg1"/>
                </a:solidFill>
                <a:latin typeface="Arial" panose="020B0604020202020204" pitchFamily="34" charset="0"/>
                <a:cs typeface="Arial" panose="020B0604020202020204" pitchFamily="34" charset="0"/>
              </a:rPr>
              <a:t>A law that helps track prescription drugs to make sure they are safe and not fake.</a:t>
            </a:r>
          </a:p>
          <a:p>
            <a:r>
              <a:rPr lang="en-US" sz="2400" b="1" dirty="0">
                <a:solidFill>
                  <a:schemeClr val="bg1"/>
                </a:solidFill>
                <a:latin typeface="Arial" panose="020B0604020202020204" pitchFamily="34" charset="0"/>
                <a:cs typeface="Arial" panose="020B0604020202020204" pitchFamily="34" charset="0"/>
              </a:rPr>
              <a:t>EPCIS: </a:t>
            </a:r>
            <a:r>
              <a:rPr lang="en-US" sz="2400" dirty="0">
                <a:solidFill>
                  <a:schemeClr val="bg1"/>
                </a:solidFill>
                <a:latin typeface="Arial" panose="020B0604020202020204" pitchFamily="34" charset="0"/>
                <a:cs typeface="Arial" panose="020B0604020202020204" pitchFamily="34" charset="0"/>
              </a:rPr>
              <a:t>A standard way for companies to share  drug tracking info so everyone is on the same page.</a:t>
            </a:r>
          </a:p>
          <a:p>
            <a:r>
              <a:rPr lang="en-US" sz="2400" b="1" dirty="0">
                <a:solidFill>
                  <a:schemeClr val="bg1"/>
                </a:solidFill>
                <a:latin typeface="Arial" panose="020B0604020202020204" pitchFamily="34" charset="0"/>
                <a:cs typeface="Arial" panose="020B0604020202020204" pitchFamily="34" charset="0"/>
              </a:rPr>
              <a:t>Key to compliance: </a:t>
            </a:r>
            <a:r>
              <a:rPr lang="en-US" sz="2400" dirty="0">
                <a:solidFill>
                  <a:schemeClr val="bg1"/>
                </a:solidFill>
                <a:latin typeface="Arial" panose="020B0604020202020204" pitchFamily="34" charset="0"/>
                <a:cs typeface="Arial" panose="020B0604020202020204" pitchFamily="34" charset="0"/>
              </a:rPr>
              <a:t>Each drug needs a unique code (serialization) and companies must record and share events using EPCIS.</a:t>
            </a:r>
          </a:p>
          <a:p>
            <a:endParaRPr lang="en-US" sz="2400"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What YOU Need to Do Next:</a:t>
            </a:r>
          </a:p>
          <a:p>
            <a:pPr lvl="1"/>
            <a:r>
              <a:rPr lang="en-US" sz="2400" b="1" dirty="0">
                <a:solidFill>
                  <a:schemeClr val="bg1"/>
                </a:solidFill>
                <a:latin typeface="Arial" panose="020B0604020202020204" pitchFamily="34" charset="0"/>
                <a:cs typeface="Arial" panose="020B0604020202020204" pitchFamily="34" charset="0"/>
              </a:rPr>
              <a:t>Watch your inbox </a:t>
            </a:r>
            <a:r>
              <a:rPr lang="en-US" sz="2400" dirty="0">
                <a:solidFill>
                  <a:schemeClr val="bg1"/>
                </a:solidFill>
                <a:latin typeface="Arial" panose="020B0604020202020204" pitchFamily="34" charset="0"/>
                <a:cs typeface="Arial" panose="020B0604020202020204" pitchFamily="34" charset="0"/>
              </a:rPr>
              <a:t>for training session invites about the portal.</a:t>
            </a:r>
          </a:p>
          <a:p>
            <a:pPr lvl="1"/>
            <a:r>
              <a:rPr lang="en-US" sz="2400" b="1" dirty="0">
                <a:solidFill>
                  <a:schemeClr val="bg1"/>
                </a:solidFill>
                <a:latin typeface="Arial" panose="020B0604020202020204" pitchFamily="34" charset="0"/>
                <a:cs typeface="Arial" panose="020B0604020202020204" pitchFamily="34" charset="0"/>
              </a:rPr>
              <a:t>Make sure your email is up to date, </a:t>
            </a:r>
            <a:r>
              <a:rPr lang="en-US" sz="2400" dirty="0">
                <a:solidFill>
                  <a:schemeClr val="bg1"/>
                </a:solidFill>
                <a:latin typeface="Arial" panose="020B0604020202020204" pitchFamily="34" charset="0"/>
                <a:cs typeface="Arial" panose="020B0604020202020204" pitchFamily="34" charset="0"/>
              </a:rPr>
              <a:t>so you get EPCIS-related information.</a:t>
            </a:r>
          </a:p>
          <a:p>
            <a:pPr lvl="1"/>
            <a:r>
              <a:rPr lang="en-US" sz="2400" b="1" dirty="0">
                <a:solidFill>
                  <a:schemeClr val="bg1"/>
                </a:solidFill>
                <a:latin typeface="Arial" panose="020B0604020202020204" pitchFamily="34" charset="0"/>
                <a:cs typeface="Arial" panose="020B0604020202020204" pitchFamily="34" charset="0"/>
              </a:rPr>
              <a:t>Update location information </a:t>
            </a:r>
            <a:r>
              <a:rPr lang="en-US" sz="2400" dirty="0">
                <a:solidFill>
                  <a:schemeClr val="bg1"/>
                </a:solidFill>
                <a:latin typeface="Arial" panose="020B0604020202020204" pitchFamily="34" charset="0"/>
                <a:cs typeface="Arial" panose="020B0604020202020204" pitchFamily="34" charset="0"/>
              </a:rPr>
              <a:t>(GLN and SGLN are codes the system uses to know your company’s address).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7416B"/>
        </a:solidFill>
        <a:effectLst/>
      </p:bgPr>
    </p:bg>
    <p:spTree>
      <p:nvGrpSpPr>
        <p:cNvPr id="1" name=""/>
        <p:cNvGrpSpPr/>
        <p:nvPr/>
      </p:nvGrpSpPr>
      <p:grpSpPr>
        <a:xfrm>
          <a:off x="0" y="0"/>
          <a:ext cx="0" cy="0"/>
          <a:chOff x="0" y="0"/>
          <a:chExt cx="0" cy="0"/>
        </a:xfrm>
      </p:grpSpPr>
      <p:sp>
        <p:nvSpPr>
          <p:cNvPr id="2" name="Freeform 2"/>
          <p:cNvSpPr/>
          <p:nvPr/>
        </p:nvSpPr>
        <p:spPr>
          <a:xfrm rot="5400000">
            <a:off x="-1291979" y="1787279"/>
            <a:ext cx="3915654" cy="874496"/>
          </a:xfrm>
          <a:custGeom>
            <a:avLst/>
            <a:gdLst/>
            <a:ahLst/>
            <a:cxnLst/>
            <a:rect l="l" t="t" r="r" b="b"/>
            <a:pathLst>
              <a:path w="4527362" h="1011111">
                <a:moveTo>
                  <a:pt x="0" y="0"/>
                </a:moveTo>
                <a:lnTo>
                  <a:pt x="4527362" y="0"/>
                </a:lnTo>
                <a:lnTo>
                  <a:pt x="4527362" y="1011111"/>
                </a:lnTo>
                <a:lnTo>
                  <a:pt x="0" y="10111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4723905" y="28562"/>
            <a:ext cx="3564095" cy="2984930"/>
          </a:xfrm>
          <a:custGeom>
            <a:avLst/>
            <a:gdLst/>
            <a:ahLst/>
            <a:cxnLst/>
            <a:rect l="l" t="t" r="r" b="b"/>
            <a:pathLst>
              <a:path w="3564095" h="2984930">
                <a:moveTo>
                  <a:pt x="3564095" y="0"/>
                </a:moveTo>
                <a:lnTo>
                  <a:pt x="0" y="0"/>
                </a:lnTo>
                <a:lnTo>
                  <a:pt x="0" y="2984930"/>
                </a:lnTo>
                <a:lnTo>
                  <a:pt x="3564095" y="2984930"/>
                </a:lnTo>
                <a:lnTo>
                  <a:pt x="356409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flipH="1" flipV="1">
            <a:off x="686504" y="5872541"/>
            <a:ext cx="3727955" cy="5100964"/>
          </a:xfrm>
          <a:custGeom>
            <a:avLst/>
            <a:gdLst/>
            <a:ahLst/>
            <a:cxnLst/>
            <a:rect l="l" t="t" r="r" b="b"/>
            <a:pathLst>
              <a:path w="3727955" h="5100964">
                <a:moveTo>
                  <a:pt x="3727955" y="5100964"/>
                </a:moveTo>
                <a:lnTo>
                  <a:pt x="0" y="5100964"/>
                </a:lnTo>
                <a:lnTo>
                  <a:pt x="0" y="0"/>
                </a:lnTo>
                <a:lnTo>
                  <a:pt x="3727955" y="0"/>
                </a:lnTo>
                <a:lnTo>
                  <a:pt x="3727955" y="5100964"/>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4735917" y="6734917"/>
            <a:ext cx="3552083" cy="3552083"/>
          </a:xfrm>
          <a:custGeom>
            <a:avLst/>
            <a:gdLst/>
            <a:ahLst/>
            <a:cxnLst/>
            <a:rect l="l" t="t" r="r" b="b"/>
            <a:pathLst>
              <a:path w="3552083" h="3552083">
                <a:moveTo>
                  <a:pt x="0" y="0"/>
                </a:moveTo>
                <a:lnTo>
                  <a:pt x="3552083" y="0"/>
                </a:lnTo>
                <a:lnTo>
                  <a:pt x="3552083" y="3552083"/>
                </a:lnTo>
                <a:lnTo>
                  <a:pt x="0" y="3552083"/>
                </a:lnTo>
                <a:lnTo>
                  <a:pt x="0" y="0"/>
                </a:lnTo>
                <a:close/>
              </a:path>
            </a:pathLst>
          </a:custGeom>
          <a:blipFill>
            <a:blip r:embed="rId8"/>
            <a:stretch>
              <a:fillRect/>
            </a:stretch>
          </a:blipFill>
        </p:spPr>
        <p:txBody>
          <a:bodyPr/>
          <a:lstStyle/>
          <a:p>
            <a:endParaRPr lang="en-US"/>
          </a:p>
        </p:txBody>
      </p:sp>
      <p:sp>
        <p:nvSpPr>
          <p:cNvPr id="6" name="Title 1">
            <a:extLst>
              <a:ext uri="{FF2B5EF4-FFF2-40B4-BE49-F238E27FC236}">
                <a16:creationId xmlns:a16="http://schemas.microsoft.com/office/drawing/2014/main" id="{99C17838-FA8A-22F0-BCE3-58A030928795}"/>
              </a:ext>
            </a:extLst>
          </p:cNvPr>
          <p:cNvSpPr txBox="1">
            <a:spLocks/>
          </p:cNvSpPr>
          <p:nvPr/>
        </p:nvSpPr>
        <p:spPr>
          <a:xfrm>
            <a:off x="4343400" y="342900"/>
            <a:ext cx="9601200" cy="70595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latin typeface="Arial" panose="020B0604020202020204" pitchFamily="34" charset="0"/>
                <a:cs typeface="Arial" panose="020B0604020202020204" pitchFamily="34" charset="0"/>
              </a:rPr>
              <a:t>Notice Of Limited Liability</a:t>
            </a:r>
          </a:p>
        </p:txBody>
      </p:sp>
      <p:sp>
        <p:nvSpPr>
          <p:cNvPr id="7" name="Content Placeholder 2">
            <a:extLst>
              <a:ext uri="{FF2B5EF4-FFF2-40B4-BE49-F238E27FC236}">
                <a16:creationId xmlns:a16="http://schemas.microsoft.com/office/drawing/2014/main" id="{2843BE46-23F3-44C2-D1F6-3463F655F097}"/>
              </a:ext>
            </a:extLst>
          </p:cNvPr>
          <p:cNvSpPr txBox="1">
            <a:spLocks/>
          </p:cNvSpPr>
          <p:nvPr/>
        </p:nvSpPr>
        <p:spPr>
          <a:xfrm>
            <a:off x="3342626" y="1896354"/>
            <a:ext cx="11602747" cy="4572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solidFill>
                  <a:schemeClr val="bg1"/>
                </a:solidFill>
                <a:latin typeface="Arial" panose="020B0604020202020204" pitchFamily="34" charset="0"/>
                <a:cs typeface="Arial" panose="020B0604020202020204" pitchFamily="34" charset="0"/>
              </a:rPr>
              <a:t>As part of our compliance with the Drug Supply Chain Security Act (DSCSA), R&amp;S Northeast provides EPCIS (Electronic Product Code Information Services) files to support traceability and supply chain visibility. These files are made available to our customers through this portal solely for informational and compliance support purposes.</a:t>
            </a:r>
            <a:br>
              <a:rPr lang="en-US" sz="2400" dirty="0">
                <a:solidFill>
                  <a:schemeClr val="bg1"/>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R&amp;S Northeast makes every effort to ensure the accuracy and completeness of the EPCIS data provided. However, we do not assume legal responsibility for audit outcomes, regulatory enforcement actions, or compliance determinations made by federal or state agencies.</a:t>
            </a:r>
            <a:br>
              <a:rPr lang="en-US" sz="2400" dirty="0">
                <a:solidFill>
                  <a:schemeClr val="bg1"/>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It is the responsibility of each trading partner to conduct their own internal reviews and validations to ensure DSCSA compliance, including but not limited to recordkeeping, data reconciliation, and responding to regulatory audits.</a:t>
            </a:r>
            <a:br>
              <a:rPr lang="en-US" sz="2400" dirty="0">
                <a:solidFill>
                  <a:schemeClr val="bg1"/>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By accessing or using this portal, the user acknowledges and agrees to the following: It is the customer’s sole responsibility to retrieve and maintain all necessary information from the portal. R&amp;S Northeast assumes no responsibility or liability for any part of the audit process.</a:t>
            </a:r>
          </a:p>
          <a:p>
            <a:endParaRPr lang="en-US" sz="24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7416B"/>
        </a:solidFill>
        <a:effectLst/>
      </p:bgPr>
    </p:bg>
    <p:spTree>
      <p:nvGrpSpPr>
        <p:cNvPr id="1" name="">
          <a:extLst>
            <a:ext uri="{FF2B5EF4-FFF2-40B4-BE49-F238E27FC236}">
              <a16:creationId xmlns:a16="http://schemas.microsoft.com/office/drawing/2014/main" id="{8F9DEA3F-8E37-4AD4-48E8-9AA14243CD2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BE30412-15BB-1E02-7D2D-668DD1B0AF68}"/>
              </a:ext>
            </a:extLst>
          </p:cNvPr>
          <p:cNvSpPr/>
          <p:nvPr/>
        </p:nvSpPr>
        <p:spPr>
          <a:xfrm>
            <a:off x="12535525" y="4991100"/>
            <a:ext cx="5752475" cy="5295900"/>
          </a:xfrm>
          <a:custGeom>
            <a:avLst/>
            <a:gdLst/>
            <a:ahLst/>
            <a:cxnLst/>
            <a:rect l="l" t="t" r="r" b="b"/>
            <a:pathLst>
              <a:path w="8288735" h="7549656">
                <a:moveTo>
                  <a:pt x="0" y="0"/>
                </a:moveTo>
                <a:lnTo>
                  <a:pt x="8288736" y="0"/>
                </a:lnTo>
                <a:lnTo>
                  <a:pt x="8288736" y="7549656"/>
                </a:lnTo>
                <a:lnTo>
                  <a:pt x="0" y="75496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5BE5C048-44EC-4725-E76C-322A73236D87}"/>
              </a:ext>
            </a:extLst>
          </p:cNvPr>
          <p:cNvSpPr/>
          <p:nvPr/>
        </p:nvSpPr>
        <p:spPr>
          <a:xfrm rot="-5400000" flipV="1">
            <a:off x="1292880" y="-1292878"/>
            <a:ext cx="2357718" cy="4943475"/>
          </a:xfrm>
          <a:custGeom>
            <a:avLst/>
            <a:gdLst/>
            <a:ahLst/>
            <a:cxnLst/>
            <a:rect l="l" t="t" r="r" b="b"/>
            <a:pathLst>
              <a:path w="2794156" h="5846533">
                <a:moveTo>
                  <a:pt x="0" y="5846533"/>
                </a:moveTo>
                <a:lnTo>
                  <a:pt x="2794156" y="5846533"/>
                </a:lnTo>
                <a:lnTo>
                  <a:pt x="2794156" y="0"/>
                </a:lnTo>
                <a:lnTo>
                  <a:pt x="0" y="0"/>
                </a:lnTo>
                <a:lnTo>
                  <a:pt x="0" y="584653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6D05CFB6-AE59-4D87-AC09-09B7B183D20D}"/>
              </a:ext>
            </a:extLst>
          </p:cNvPr>
          <p:cNvSpPr/>
          <p:nvPr/>
        </p:nvSpPr>
        <p:spPr>
          <a:xfrm>
            <a:off x="208058" y="9182100"/>
            <a:ext cx="4527362" cy="1011111"/>
          </a:xfrm>
          <a:custGeom>
            <a:avLst/>
            <a:gdLst/>
            <a:ahLst/>
            <a:cxnLst/>
            <a:rect l="l" t="t" r="r" b="b"/>
            <a:pathLst>
              <a:path w="4527362" h="1011111">
                <a:moveTo>
                  <a:pt x="0" y="0"/>
                </a:moveTo>
                <a:lnTo>
                  <a:pt x="4527362" y="0"/>
                </a:lnTo>
                <a:lnTo>
                  <a:pt x="4527362" y="1011111"/>
                </a:lnTo>
                <a:lnTo>
                  <a:pt x="0" y="10111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5" name="Freeform 5">
            <a:extLst>
              <a:ext uri="{FF2B5EF4-FFF2-40B4-BE49-F238E27FC236}">
                <a16:creationId xmlns:a16="http://schemas.microsoft.com/office/drawing/2014/main" id="{10B84CEC-C98E-F895-BA9B-06D68C88CAE9}"/>
              </a:ext>
            </a:extLst>
          </p:cNvPr>
          <p:cNvSpPr/>
          <p:nvPr/>
        </p:nvSpPr>
        <p:spPr>
          <a:xfrm>
            <a:off x="13563600" y="167748"/>
            <a:ext cx="4527362" cy="1011111"/>
          </a:xfrm>
          <a:custGeom>
            <a:avLst/>
            <a:gdLst/>
            <a:ahLst/>
            <a:cxnLst/>
            <a:rect l="l" t="t" r="r" b="b"/>
            <a:pathLst>
              <a:path w="4527362" h="1011111">
                <a:moveTo>
                  <a:pt x="0" y="0"/>
                </a:moveTo>
                <a:lnTo>
                  <a:pt x="4527362" y="0"/>
                </a:lnTo>
                <a:lnTo>
                  <a:pt x="4527362" y="1011111"/>
                </a:lnTo>
                <a:lnTo>
                  <a:pt x="0" y="10111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6" name="Group 6">
            <a:extLst>
              <a:ext uri="{FF2B5EF4-FFF2-40B4-BE49-F238E27FC236}">
                <a16:creationId xmlns:a16="http://schemas.microsoft.com/office/drawing/2014/main" id="{9E291939-8F80-B76A-BAC5-88DDD220599E}"/>
              </a:ext>
            </a:extLst>
          </p:cNvPr>
          <p:cNvGrpSpPr/>
          <p:nvPr/>
        </p:nvGrpSpPr>
        <p:grpSpPr>
          <a:xfrm>
            <a:off x="1898462" y="3739463"/>
            <a:ext cx="14491076" cy="2808073"/>
            <a:chOff x="0" y="0"/>
            <a:chExt cx="19321435" cy="3744098"/>
          </a:xfrm>
        </p:grpSpPr>
        <p:sp>
          <p:nvSpPr>
            <p:cNvPr id="7" name="TextBox 7">
              <a:extLst>
                <a:ext uri="{FF2B5EF4-FFF2-40B4-BE49-F238E27FC236}">
                  <a16:creationId xmlns:a16="http://schemas.microsoft.com/office/drawing/2014/main" id="{53F19FDD-5E6D-E2FD-271F-763571113FE5}"/>
                </a:ext>
              </a:extLst>
            </p:cNvPr>
            <p:cNvSpPr txBox="1"/>
            <p:nvPr/>
          </p:nvSpPr>
          <p:spPr>
            <a:xfrm>
              <a:off x="0" y="104775"/>
              <a:ext cx="17330134" cy="2237571"/>
            </a:xfrm>
            <a:prstGeom prst="rect">
              <a:avLst/>
            </a:prstGeom>
          </p:spPr>
          <p:txBody>
            <a:bodyPr lIns="0" tIns="0" rIns="0" bIns="0" rtlCol="0" anchor="t">
              <a:spAutoFit/>
            </a:bodyPr>
            <a:lstStyle/>
            <a:p>
              <a:pPr marL="0" lvl="0" indent="0" algn="l">
                <a:lnSpc>
                  <a:spcPts val="12735"/>
                </a:lnSpc>
              </a:pPr>
              <a:endParaRPr/>
            </a:p>
          </p:txBody>
        </p:sp>
        <p:sp>
          <p:nvSpPr>
            <p:cNvPr id="8" name="TextBox 8">
              <a:extLst>
                <a:ext uri="{FF2B5EF4-FFF2-40B4-BE49-F238E27FC236}">
                  <a16:creationId xmlns:a16="http://schemas.microsoft.com/office/drawing/2014/main" id="{25A62031-E82D-FB2C-88A9-C7857CA4CD24}"/>
                </a:ext>
              </a:extLst>
            </p:cNvPr>
            <p:cNvSpPr txBox="1"/>
            <p:nvPr/>
          </p:nvSpPr>
          <p:spPr>
            <a:xfrm>
              <a:off x="0" y="2877323"/>
              <a:ext cx="19321435" cy="866775"/>
            </a:xfrm>
            <a:prstGeom prst="rect">
              <a:avLst/>
            </a:prstGeom>
          </p:spPr>
          <p:txBody>
            <a:bodyPr lIns="0" tIns="0" rIns="0" bIns="0" rtlCol="0" anchor="t">
              <a:spAutoFit/>
            </a:bodyPr>
            <a:lstStyle/>
            <a:p>
              <a:pPr marL="0" lvl="0" indent="0" algn="l">
                <a:lnSpc>
                  <a:spcPts val="4950"/>
                </a:lnSpc>
              </a:pPr>
              <a:endParaRPr/>
            </a:p>
          </p:txBody>
        </p:sp>
      </p:grpSp>
      <p:sp>
        <p:nvSpPr>
          <p:cNvPr id="9" name="Freeform 9">
            <a:extLst>
              <a:ext uri="{FF2B5EF4-FFF2-40B4-BE49-F238E27FC236}">
                <a16:creationId xmlns:a16="http://schemas.microsoft.com/office/drawing/2014/main" id="{B0837A34-0629-A68F-28D8-6D2DE75D1599}"/>
              </a:ext>
            </a:extLst>
          </p:cNvPr>
          <p:cNvSpPr/>
          <p:nvPr/>
        </p:nvSpPr>
        <p:spPr>
          <a:xfrm>
            <a:off x="3493368" y="4140192"/>
            <a:ext cx="11301259" cy="2740555"/>
          </a:xfrm>
          <a:custGeom>
            <a:avLst/>
            <a:gdLst/>
            <a:ahLst/>
            <a:cxnLst/>
            <a:rect l="l" t="t" r="r" b="b"/>
            <a:pathLst>
              <a:path w="11301259" h="2740555">
                <a:moveTo>
                  <a:pt x="0" y="0"/>
                </a:moveTo>
                <a:lnTo>
                  <a:pt x="11301258" y="0"/>
                </a:lnTo>
                <a:lnTo>
                  <a:pt x="11301258" y="2740556"/>
                </a:lnTo>
                <a:lnTo>
                  <a:pt x="0" y="2740556"/>
                </a:lnTo>
                <a:lnTo>
                  <a:pt x="0" y="0"/>
                </a:lnTo>
                <a:close/>
              </a:path>
            </a:pathLst>
          </a:custGeom>
          <a:blipFill>
            <a:blip r:embed="rId8"/>
            <a:stretch>
              <a:fillRect/>
            </a:stretch>
          </a:blipFill>
        </p:spPr>
        <p:txBody>
          <a:bodyPr/>
          <a:lstStyle/>
          <a:p>
            <a:endParaRPr lang="en-US" dirty="0"/>
          </a:p>
        </p:txBody>
      </p:sp>
      <p:sp>
        <p:nvSpPr>
          <p:cNvPr id="10" name="Title 6">
            <a:extLst>
              <a:ext uri="{FF2B5EF4-FFF2-40B4-BE49-F238E27FC236}">
                <a16:creationId xmlns:a16="http://schemas.microsoft.com/office/drawing/2014/main" id="{7B2743D5-AA20-5CC7-D2CB-4E1289EAC7B1}"/>
              </a:ext>
            </a:extLst>
          </p:cNvPr>
          <p:cNvSpPr txBox="1">
            <a:spLocks/>
          </p:cNvSpPr>
          <p:nvPr/>
        </p:nvSpPr>
        <p:spPr>
          <a:xfrm>
            <a:off x="6752238" y="1026496"/>
            <a:ext cx="4785338" cy="1653371"/>
          </a:xfrm>
          <a:prstGeom prst="rect">
            <a:avLst/>
          </a:prstGeom>
        </p:spPr>
        <p:txBody>
          <a:bodyPr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solidFill>
                  <a:schemeClr val="bg1"/>
                </a:solidFill>
                <a:latin typeface="Arial" panose="020B0604020202020204" pitchFamily="34" charset="0"/>
                <a:cs typeface="Arial" panose="020B0604020202020204" pitchFamily="34" charset="0"/>
              </a:rPr>
              <a:t>Thank You</a:t>
            </a:r>
          </a:p>
        </p:txBody>
      </p:sp>
      <p:sp>
        <p:nvSpPr>
          <p:cNvPr id="11" name="Subtitle 4">
            <a:extLst>
              <a:ext uri="{FF2B5EF4-FFF2-40B4-BE49-F238E27FC236}">
                <a16:creationId xmlns:a16="http://schemas.microsoft.com/office/drawing/2014/main" id="{70C5ADED-5534-6DE6-5CEC-E10872A543FE}"/>
              </a:ext>
            </a:extLst>
          </p:cNvPr>
          <p:cNvSpPr txBox="1">
            <a:spLocks/>
          </p:cNvSpPr>
          <p:nvPr/>
        </p:nvSpPr>
        <p:spPr>
          <a:xfrm>
            <a:off x="7079830" y="6547536"/>
            <a:ext cx="4128337" cy="333283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To update your information:</a:t>
            </a:r>
          </a:p>
          <a:p>
            <a:r>
              <a:rPr lang="en-US" sz="2400"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sales@rsnortheast.com</a:t>
            </a: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For DSCSA questions:</a:t>
            </a:r>
          </a:p>
          <a:p>
            <a:r>
              <a:rPr lang="en-US" sz="2400" dirty="0">
                <a:solidFill>
                  <a:schemeClr val="bg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dscsa@rsnortheast.com</a:t>
            </a:r>
            <a:r>
              <a:rPr lang="en-US" sz="24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51621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416B"/>
        </a:solidFill>
        <a:effectLst/>
      </p:bgPr>
    </p:bg>
    <p:spTree>
      <p:nvGrpSpPr>
        <p:cNvPr id="1" name="">
          <a:extLst>
            <a:ext uri="{FF2B5EF4-FFF2-40B4-BE49-F238E27FC236}">
              <a16:creationId xmlns:a16="http://schemas.microsoft.com/office/drawing/2014/main" id="{9DAD2A7A-5A23-722B-68F6-B165CF4A343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9FCF519-7FEF-5069-A5C5-DAD33D217A43}"/>
              </a:ext>
            </a:extLst>
          </p:cNvPr>
          <p:cNvSpPr/>
          <p:nvPr/>
        </p:nvSpPr>
        <p:spPr>
          <a:xfrm flipH="1">
            <a:off x="-1" y="5448300"/>
            <a:ext cx="4334435" cy="4838700"/>
          </a:xfrm>
          <a:custGeom>
            <a:avLst/>
            <a:gdLst/>
            <a:ahLst/>
            <a:cxnLst/>
            <a:rect l="l" t="t" r="r" b="b"/>
            <a:pathLst>
              <a:path w="7099247" h="8764503">
                <a:moveTo>
                  <a:pt x="7099247" y="0"/>
                </a:moveTo>
                <a:lnTo>
                  <a:pt x="0" y="0"/>
                </a:lnTo>
                <a:lnTo>
                  <a:pt x="0" y="8764503"/>
                </a:lnTo>
                <a:lnTo>
                  <a:pt x="7099247" y="8764503"/>
                </a:lnTo>
                <a:lnTo>
                  <a:pt x="709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7DEFB312-ABE9-2CF9-8CB4-0593CC753691}"/>
              </a:ext>
            </a:extLst>
          </p:cNvPr>
          <p:cNvSpPr/>
          <p:nvPr/>
        </p:nvSpPr>
        <p:spPr>
          <a:xfrm>
            <a:off x="14735917" y="6734917"/>
            <a:ext cx="3552083" cy="3552083"/>
          </a:xfrm>
          <a:custGeom>
            <a:avLst/>
            <a:gdLst/>
            <a:ahLst/>
            <a:cxnLst/>
            <a:rect l="l" t="t" r="r" b="b"/>
            <a:pathLst>
              <a:path w="3552083" h="3552083">
                <a:moveTo>
                  <a:pt x="0" y="0"/>
                </a:moveTo>
                <a:lnTo>
                  <a:pt x="3552083" y="0"/>
                </a:lnTo>
                <a:lnTo>
                  <a:pt x="3552083" y="3552083"/>
                </a:lnTo>
                <a:lnTo>
                  <a:pt x="0" y="3552083"/>
                </a:lnTo>
                <a:lnTo>
                  <a:pt x="0" y="0"/>
                </a:lnTo>
                <a:close/>
              </a:path>
            </a:pathLst>
          </a:custGeom>
          <a:blipFill>
            <a:blip r:embed="rId4"/>
            <a:stretch>
              <a:fillRect/>
            </a:stretch>
          </a:blipFill>
        </p:spPr>
        <p:txBody>
          <a:bodyPr/>
          <a:lstStyle/>
          <a:p>
            <a:endParaRPr lang="en-US"/>
          </a:p>
        </p:txBody>
      </p:sp>
      <p:sp>
        <p:nvSpPr>
          <p:cNvPr id="4" name="Title 1">
            <a:extLst>
              <a:ext uri="{FF2B5EF4-FFF2-40B4-BE49-F238E27FC236}">
                <a16:creationId xmlns:a16="http://schemas.microsoft.com/office/drawing/2014/main" id="{894F8AA8-76B0-1C09-5388-AEFF02CD5B83}"/>
              </a:ext>
            </a:extLst>
          </p:cNvPr>
          <p:cNvSpPr txBox="1">
            <a:spLocks/>
          </p:cNvSpPr>
          <p:nvPr/>
        </p:nvSpPr>
        <p:spPr>
          <a:xfrm>
            <a:off x="4343400" y="342900"/>
            <a:ext cx="9601200" cy="1003905"/>
          </a:xfrm>
          <a:prstGeom prst="rect">
            <a:avLst/>
          </a:prstGeom>
        </p:spPr>
        <p:txBody>
          <a:bodyPr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latin typeface="Arial" panose="020B0604020202020204" pitchFamily="34" charset="0"/>
                <a:cs typeface="Arial" panose="020B0604020202020204" pitchFamily="34" charset="0"/>
              </a:rPr>
              <a:t>Agenda</a:t>
            </a:r>
          </a:p>
        </p:txBody>
      </p:sp>
      <p:sp>
        <p:nvSpPr>
          <p:cNvPr id="5" name="Content Placeholder 2">
            <a:extLst>
              <a:ext uri="{FF2B5EF4-FFF2-40B4-BE49-F238E27FC236}">
                <a16:creationId xmlns:a16="http://schemas.microsoft.com/office/drawing/2014/main" id="{E02FE072-89DC-0468-1380-B8C9B0306BD3}"/>
              </a:ext>
            </a:extLst>
          </p:cNvPr>
          <p:cNvSpPr txBox="1">
            <a:spLocks/>
          </p:cNvSpPr>
          <p:nvPr/>
        </p:nvSpPr>
        <p:spPr>
          <a:xfrm>
            <a:off x="2533352" y="2476500"/>
            <a:ext cx="13221296" cy="6400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bg1"/>
                </a:solidFill>
                <a:latin typeface="Arial" panose="020B0604020202020204" pitchFamily="34" charset="0"/>
                <a:cs typeface="Arial" panose="020B0604020202020204" pitchFamily="34" charset="0"/>
              </a:rPr>
              <a:t>Overview of Drug Supply Chain Security Act (DSCSA)</a:t>
            </a:r>
          </a:p>
          <a:p>
            <a:r>
              <a:rPr lang="en-US" sz="2800" dirty="0">
                <a:solidFill>
                  <a:schemeClr val="bg1"/>
                </a:solidFill>
                <a:latin typeface="Arial" panose="020B0604020202020204" pitchFamily="34" charset="0"/>
                <a:cs typeface="Arial" panose="020B0604020202020204" pitchFamily="34" charset="0"/>
              </a:rPr>
              <a:t>Key Compliance Requirements</a:t>
            </a:r>
          </a:p>
          <a:p>
            <a:r>
              <a:rPr lang="en-US" sz="2800" dirty="0">
                <a:solidFill>
                  <a:schemeClr val="bg1"/>
                </a:solidFill>
                <a:latin typeface="Arial" panose="020B0604020202020204" pitchFamily="34" charset="0"/>
                <a:cs typeface="Arial" panose="020B0604020202020204" pitchFamily="34" charset="0"/>
              </a:rPr>
              <a:t>Electronic Product Code Information Services (EPCIS) Standard Overview</a:t>
            </a:r>
          </a:p>
          <a:p>
            <a:r>
              <a:rPr lang="en-US" sz="2800" dirty="0">
                <a:solidFill>
                  <a:schemeClr val="bg1"/>
                </a:solidFill>
                <a:latin typeface="Arial" panose="020B0604020202020204" pitchFamily="34" charset="0"/>
                <a:cs typeface="Arial" panose="020B0604020202020204" pitchFamily="34" charset="0"/>
              </a:rPr>
              <a:t>How to Read an Electronic Product Code Information Services (EPCIS) File</a:t>
            </a:r>
          </a:p>
          <a:p>
            <a:r>
              <a:rPr lang="en-US" sz="2800" dirty="0">
                <a:solidFill>
                  <a:schemeClr val="bg1"/>
                </a:solidFill>
                <a:latin typeface="Arial" panose="020B0604020202020204" pitchFamily="34" charset="0"/>
                <a:cs typeface="Arial" panose="020B0604020202020204" pitchFamily="34" charset="0"/>
              </a:rPr>
              <a:t>Understanding the Basics of Electronic Product Code Information Services (EPCIS) file</a:t>
            </a:r>
          </a:p>
          <a:p>
            <a:r>
              <a:rPr lang="en-US" sz="2800" dirty="0">
                <a:solidFill>
                  <a:schemeClr val="bg1"/>
                </a:solidFill>
                <a:latin typeface="Arial" panose="020B0604020202020204" pitchFamily="34" charset="0"/>
                <a:cs typeface="Arial" panose="020B0604020202020204" pitchFamily="34" charset="0"/>
              </a:rPr>
              <a:t>Serialization- Every product gets a unique code-think fingerprint, this code shows what it is. when it was made and when it expires.</a:t>
            </a:r>
          </a:p>
          <a:p>
            <a:r>
              <a:rPr lang="en-US" sz="2800" dirty="0">
                <a:solidFill>
                  <a:schemeClr val="bg1"/>
                </a:solidFill>
                <a:latin typeface="Arial" panose="020B0604020202020204" pitchFamily="34" charset="0"/>
                <a:cs typeface="Arial" panose="020B0604020202020204" pitchFamily="34" charset="0"/>
              </a:rPr>
              <a:t>Traceability Flow-how the product travels through supply chain</a:t>
            </a:r>
          </a:p>
          <a:p>
            <a:r>
              <a:rPr lang="en-US" sz="2800" dirty="0">
                <a:solidFill>
                  <a:schemeClr val="bg1"/>
                </a:solidFill>
                <a:latin typeface="Arial" panose="020B0604020202020204" pitchFamily="34" charset="0"/>
                <a:cs typeface="Arial" panose="020B0604020202020204" pitchFamily="34" charset="0"/>
              </a:rPr>
              <a:t>Electronic Product Code Information Services (EPCIS) Data Exchange Flow</a:t>
            </a:r>
          </a:p>
          <a:p>
            <a:r>
              <a:rPr lang="en-US" sz="2800" dirty="0">
                <a:solidFill>
                  <a:schemeClr val="bg1"/>
                </a:solidFill>
                <a:latin typeface="Arial" panose="020B0604020202020204" pitchFamily="34" charset="0"/>
                <a:cs typeface="Arial" panose="020B0604020202020204" pitchFamily="34" charset="0"/>
              </a:rPr>
              <a:t> Summary &amp; Next Steps</a:t>
            </a:r>
          </a:p>
          <a:p>
            <a:endParaRPr lang="en-US" sz="28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51EE77E-809D-65F2-CB2A-B7260F9FF242}"/>
              </a:ext>
            </a:extLst>
          </p:cNvPr>
          <p:cNvSpPr txBox="1"/>
          <p:nvPr/>
        </p:nvSpPr>
        <p:spPr>
          <a:xfrm>
            <a:off x="270933" y="54186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66655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7416B"/>
        </a:solidFill>
        <a:effectLst/>
      </p:bgPr>
    </p:bg>
    <p:spTree>
      <p:nvGrpSpPr>
        <p:cNvPr id="1" name=""/>
        <p:cNvGrpSpPr/>
        <p:nvPr/>
      </p:nvGrpSpPr>
      <p:grpSpPr>
        <a:xfrm>
          <a:off x="0" y="0"/>
          <a:ext cx="0" cy="0"/>
          <a:chOff x="0" y="0"/>
          <a:chExt cx="0" cy="0"/>
        </a:xfrm>
      </p:grpSpPr>
      <p:sp>
        <p:nvSpPr>
          <p:cNvPr id="2" name="Freeform 2"/>
          <p:cNvSpPr/>
          <p:nvPr/>
        </p:nvSpPr>
        <p:spPr>
          <a:xfrm flipH="1">
            <a:off x="14046707" y="22860"/>
            <a:ext cx="4241293" cy="3552083"/>
          </a:xfrm>
          <a:custGeom>
            <a:avLst/>
            <a:gdLst/>
            <a:ahLst/>
            <a:cxnLst/>
            <a:rect l="l" t="t" r="r" b="b"/>
            <a:pathLst>
              <a:path w="4913194" h="4114800">
                <a:moveTo>
                  <a:pt x="4913194" y="0"/>
                </a:moveTo>
                <a:lnTo>
                  <a:pt x="0" y="0"/>
                </a:lnTo>
                <a:lnTo>
                  <a:pt x="0" y="4114800"/>
                </a:lnTo>
                <a:lnTo>
                  <a:pt x="4913194" y="4114800"/>
                </a:lnTo>
                <a:lnTo>
                  <a:pt x="491319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3" name="Freeform 3"/>
          <p:cNvSpPr/>
          <p:nvPr/>
        </p:nvSpPr>
        <p:spPr>
          <a:xfrm rot="5400000">
            <a:off x="1526189" y="5966655"/>
            <a:ext cx="2794156" cy="5846533"/>
          </a:xfrm>
          <a:custGeom>
            <a:avLst/>
            <a:gdLst/>
            <a:ahLst/>
            <a:cxnLst/>
            <a:rect l="l" t="t" r="r" b="b"/>
            <a:pathLst>
              <a:path w="2794156" h="5846533">
                <a:moveTo>
                  <a:pt x="0" y="0"/>
                </a:moveTo>
                <a:lnTo>
                  <a:pt x="2794156" y="0"/>
                </a:lnTo>
                <a:lnTo>
                  <a:pt x="2794156" y="5846534"/>
                </a:lnTo>
                <a:lnTo>
                  <a:pt x="0" y="58465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a:off x="-1605726" y="2024825"/>
            <a:ext cx="4527362" cy="1011111"/>
          </a:xfrm>
          <a:custGeom>
            <a:avLst/>
            <a:gdLst/>
            <a:ahLst/>
            <a:cxnLst/>
            <a:rect l="l" t="t" r="r" b="b"/>
            <a:pathLst>
              <a:path w="4527362" h="1011111">
                <a:moveTo>
                  <a:pt x="0" y="0"/>
                </a:moveTo>
                <a:lnTo>
                  <a:pt x="4527362" y="0"/>
                </a:lnTo>
                <a:lnTo>
                  <a:pt x="4527362" y="1011111"/>
                </a:lnTo>
                <a:lnTo>
                  <a:pt x="0" y="10111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4735917" y="6734917"/>
            <a:ext cx="3552083" cy="3552083"/>
          </a:xfrm>
          <a:custGeom>
            <a:avLst/>
            <a:gdLst/>
            <a:ahLst/>
            <a:cxnLst/>
            <a:rect l="l" t="t" r="r" b="b"/>
            <a:pathLst>
              <a:path w="3552083" h="3552083">
                <a:moveTo>
                  <a:pt x="0" y="0"/>
                </a:moveTo>
                <a:lnTo>
                  <a:pt x="3552083" y="0"/>
                </a:lnTo>
                <a:lnTo>
                  <a:pt x="3552083" y="3552083"/>
                </a:lnTo>
                <a:lnTo>
                  <a:pt x="0" y="3552083"/>
                </a:lnTo>
                <a:lnTo>
                  <a:pt x="0" y="0"/>
                </a:lnTo>
                <a:close/>
              </a:path>
            </a:pathLst>
          </a:custGeom>
          <a:blipFill>
            <a:blip r:embed="rId8"/>
            <a:stretch>
              <a:fillRect/>
            </a:stretch>
          </a:blipFill>
        </p:spPr>
        <p:txBody>
          <a:bodyPr/>
          <a:lstStyle/>
          <a:p>
            <a:endParaRPr lang="en-US"/>
          </a:p>
        </p:txBody>
      </p:sp>
      <p:sp>
        <p:nvSpPr>
          <p:cNvPr id="6" name="Title 1">
            <a:extLst>
              <a:ext uri="{FF2B5EF4-FFF2-40B4-BE49-F238E27FC236}">
                <a16:creationId xmlns:a16="http://schemas.microsoft.com/office/drawing/2014/main" id="{AA5F18F2-B8D4-4309-049F-D43F3E360B30}"/>
              </a:ext>
            </a:extLst>
          </p:cNvPr>
          <p:cNvSpPr txBox="1">
            <a:spLocks/>
          </p:cNvSpPr>
          <p:nvPr/>
        </p:nvSpPr>
        <p:spPr>
          <a:xfrm>
            <a:off x="5905500" y="658611"/>
            <a:ext cx="6477000" cy="865203"/>
          </a:xfrm>
          <a:prstGeom prst="rect">
            <a:avLst/>
          </a:prstGeom>
        </p:spPr>
        <p:txBody>
          <a:bodyPr anchor="b">
            <a:normAutofit lnSpcReduction="10000"/>
          </a:bodyPr>
          <a:lstStyle>
            <a:defPPr>
              <a:defRPr lang="en-US"/>
            </a:defPPr>
            <a:lvl1pPr algn="ctr">
              <a:spcBef>
                <a:spcPct val="0"/>
              </a:spcBef>
              <a:buNone/>
              <a:defRPr sz="5400">
                <a:solidFill>
                  <a:schemeClr val="bg1"/>
                </a:solidFill>
                <a:latin typeface="Arial" panose="020B0604020202020204" pitchFamily="34" charset="0"/>
                <a:ea typeface="+mj-ea"/>
                <a:cs typeface="Arial" panose="020B0604020202020204" pitchFamily="34" charset="0"/>
              </a:defRPr>
            </a:lvl1pPr>
          </a:lstStyle>
          <a:p>
            <a:r>
              <a:rPr lang="en-US" dirty="0"/>
              <a:t>Overview of DSCSA</a:t>
            </a:r>
          </a:p>
        </p:txBody>
      </p:sp>
      <p:sp>
        <p:nvSpPr>
          <p:cNvPr id="7" name="Content Placeholder 3">
            <a:extLst>
              <a:ext uri="{FF2B5EF4-FFF2-40B4-BE49-F238E27FC236}">
                <a16:creationId xmlns:a16="http://schemas.microsoft.com/office/drawing/2014/main" id="{6E80C32B-4ACF-6F53-8858-ACBE3663078E}"/>
              </a:ext>
            </a:extLst>
          </p:cNvPr>
          <p:cNvSpPr txBox="1">
            <a:spLocks/>
          </p:cNvSpPr>
          <p:nvPr/>
        </p:nvSpPr>
        <p:spPr>
          <a:xfrm>
            <a:off x="3068352" y="2746521"/>
            <a:ext cx="11658600" cy="17989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chemeClr val="bg1"/>
                </a:solidFill>
                <a:latin typeface="Arial" panose="020B0604020202020204" pitchFamily="34" charset="0"/>
                <a:cs typeface="Arial" panose="020B0604020202020204" pitchFamily="34" charset="0"/>
              </a:rPr>
              <a:t>What Is DSCSA?</a:t>
            </a:r>
          </a:p>
          <a:p>
            <a:r>
              <a:rPr lang="en-US" sz="2400" dirty="0">
                <a:solidFill>
                  <a:schemeClr val="bg1"/>
                </a:solidFill>
                <a:latin typeface="Arial" panose="020B0604020202020204" pitchFamily="34" charset="0"/>
                <a:cs typeface="Arial" panose="020B0604020202020204" pitchFamily="34" charset="0"/>
              </a:rPr>
              <a:t>The DSCSA is a U.S. law that helps make sure prescription drugs are </a:t>
            </a:r>
            <a:r>
              <a:rPr lang="en-US" sz="2400" b="1" dirty="0">
                <a:solidFill>
                  <a:schemeClr val="bg1"/>
                </a:solidFill>
                <a:latin typeface="Arial" panose="020B0604020202020204" pitchFamily="34" charset="0"/>
                <a:cs typeface="Arial" panose="020B0604020202020204" pitchFamily="34" charset="0"/>
              </a:rPr>
              <a:t>safe</a:t>
            </a:r>
            <a:r>
              <a:rPr lang="en-US" sz="2400" dirty="0">
                <a:solidFill>
                  <a:schemeClr val="bg1"/>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cs typeface="Arial" panose="020B0604020202020204" pitchFamily="34" charset="0"/>
              </a:rPr>
              <a:t>real</a:t>
            </a:r>
            <a:r>
              <a:rPr lang="en-US" sz="2400" dirty="0">
                <a:solidFill>
                  <a:schemeClr val="bg1"/>
                </a:solidFill>
                <a:latin typeface="Arial" panose="020B0604020202020204" pitchFamily="34" charset="0"/>
                <a:cs typeface="Arial" panose="020B0604020202020204" pitchFamily="34" charset="0"/>
              </a:rPr>
              <a:t>, and </a:t>
            </a:r>
            <a:r>
              <a:rPr lang="en-US" sz="2400" b="1" dirty="0">
                <a:solidFill>
                  <a:schemeClr val="bg1"/>
                </a:solidFill>
                <a:latin typeface="Arial" panose="020B0604020202020204" pitchFamily="34" charset="0"/>
                <a:cs typeface="Arial" panose="020B0604020202020204" pitchFamily="34" charset="0"/>
              </a:rPr>
              <a:t>easy to follow</a:t>
            </a:r>
            <a:r>
              <a:rPr lang="en-US" sz="2400" dirty="0">
                <a:solidFill>
                  <a:schemeClr val="bg1"/>
                </a:solidFill>
                <a:latin typeface="Arial" panose="020B0604020202020204" pitchFamily="34" charset="0"/>
                <a:cs typeface="Arial" panose="020B0604020202020204" pitchFamily="34" charset="0"/>
              </a:rPr>
              <a:t> as they move through the supply chain—from the manufacturer all the way to your pharmacy.</a:t>
            </a:r>
          </a:p>
          <a:p>
            <a:endParaRPr lang="en-US" sz="2400" dirty="0">
              <a:solidFill>
                <a:schemeClr val="bg1"/>
              </a:solidFill>
              <a:latin typeface="Arial" panose="020B0604020202020204" pitchFamily="34" charset="0"/>
              <a:cs typeface="Arial" panose="020B0604020202020204" pitchFamily="34" charset="0"/>
            </a:endParaRPr>
          </a:p>
        </p:txBody>
      </p:sp>
      <p:sp>
        <p:nvSpPr>
          <p:cNvPr id="9" name="Content Placeholder 4">
            <a:extLst>
              <a:ext uri="{FF2B5EF4-FFF2-40B4-BE49-F238E27FC236}">
                <a16:creationId xmlns:a16="http://schemas.microsoft.com/office/drawing/2014/main" id="{54BE4068-3F4C-E6D1-E707-18E175049CC5}"/>
              </a:ext>
            </a:extLst>
          </p:cNvPr>
          <p:cNvSpPr txBox="1">
            <a:spLocks/>
          </p:cNvSpPr>
          <p:nvPr/>
        </p:nvSpPr>
        <p:spPr>
          <a:xfrm>
            <a:off x="3897162" y="4797650"/>
            <a:ext cx="10493676" cy="45273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283464" indent="-283464"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566928" indent="-283464"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3pPr>
            <a:lvl4pPr marL="850392" indent="-283464"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4pPr>
            <a:lvl5pPr marL="1133856" indent="-283464"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Why we need 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•Tracks each drug using a unique code (like a fingerprint).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•Records every handoff—who had it, where it went, and when.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•Helps stop fake or stolen drugs from reaching patients.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•Makes it easier to recall bad products quickly and accurately.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•Requires safe computer systems so companies can share this information without mistakes or hacks.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7416B"/>
        </a:solidFill>
        <a:effectLst/>
      </p:bgPr>
    </p:bg>
    <p:spTree>
      <p:nvGrpSpPr>
        <p:cNvPr id="1" name=""/>
        <p:cNvGrpSpPr/>
        <p:nvPr/>
      </p:nvGrpSpPr>
      <p:grpSpPr>
        <a:xfrm>
          <a:off x="0" y="0"/>
          <a:ext cx="0" cy="0"/>
          <a:chOff x="0" y="0"/>
          <a:chExt cx="0" cy="0"/>
        </a:xfrm>
      </p:grpSpPr>
      <p:sp>
        <p:nvSpPr>
          <p:cNvPr id="2" name="Freeform 2"/>
          <p:cNvSpPr/>
          <p:nvPr/>
        </p:nvSpPr>
        <p:spPr>
          <a:xfrm rot="-10800000">
            <a:off x="0" y="0"/>
            <a:ext cx="4363296" cy="5966900"/>
          </a:xfrm>
          <a:custGeom>
            <a:avLst/>
            <a:gdLst/>
            <a:ahLst/>
            <a:cxnLst/>
            <a:rect l="l" t="t" r="r" b="b"/>
            <a:pathLst>
              <a:path w="4363296" h="5966900">
                <a:moveTo>
                  <a:pt x="0" y="0"/>
                </a:moveTo>
                <a:lnTo>
                  <a:pt x="4363296" y="0"/>
                </a:lnTo>
                <a:lnTo>
                  <a:pt x="4363296" y="5966900"/>
                </a:lnTo>
                <a:lnTo>
                  <a:pt x="0" y="5966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228600" y="9029700"/>
            <a:ext cx="4527362" cy="1011111"/>
          </a:xfrm>
          <a:custGeom>
            <a:avLst/>
            <a:gdLst/>
            <a:ahLst/>
            <a:cxnLst/>
            <a:rect l="l" t="t" r="r" b="b"/>
            <a:pathLst>
              <a:path w="4527362" h="1011111">
                <a:moveTo>
                  <a:pt x="0" y="0"/>
                </a:moveTo>
                <a:lnTo>
                  <a:pt x="4527362" y="0"/>
                </a:lnTo>
                <a:lnTo>
                  <a:pt x="4527362" y="1011111"/>
                </a:lnTo>
                <a:lnTo>
                  <a:pt x="0" y="10111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10800000">
            <a:off x="13411200" y="342900"/>
            <a:ext cx="4527362" cy="1011111"/>
          </a:xfrm>
          <a:custGeom>
            <a:avLst/>
            <a:gdLst/>
            <a:ahLst/>
            <a:cxnLst/>
            <a:rect l="l" t="t" r="r" b="b"/>
            <a:pathLst>
              <a:path w="4527362" h="1011111">
                <a:moveTo>
                  <a:pt x="0" y="0"/>
                </a:moveTo>
                <a:lnTo>
                  <a:pt x="4527362" y="0"/>
                </a:lnTo>
                <a:lnTo>
                  <a:pt x="4527362" y="1011110"/>
                </a:lnTo>
                <a:lnTo>
                  <a:pt x="0" y="10111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14735917" y="6734917"/>
            <a:ext cx="3552083" cy="3552083"/>
          </a:xfrm>
          <a:custGeom>
            <a:avLst/>
            <a:gdLst/>
            <a:ahLst/>
            <a:cxnLst/>
            <a:rect l="l" t="t" r="r" b="b"/>
            <a:pathLst>
              <a:path w="3552083" h="3552083">
                <a:moveTo>
                  <a:pt x="0" y="0"/>
                </a:moveTo>
                <a:lnTo>
                  <a:pt x="3552083" y="0"/>
                </a:lnTo>
                <a:lnTo>
                  <a:pt x="3552083" y="3552083"/>
                </a:lnTo>
                <a:lnTo>
                  <a:pt x="0" y="3552083"/>
                </a:lnTo>
                <a:lnTo>
                  <a:pt x="0" y="0"/>
                </a:lnTo>
                <a:close/>
              </a:path>
            </a:pathLst>
          </a:custGeom>
          <a:blipFill>
            <a:blip r:embed="rId7"/>
            <a:stretch>
              <a:fillRect/>
            </a:stretch>
          </a:blipFill>
        </p:spPr>
        <p:txBody>
          <a:bodyPr/>
          <a:lstStyle/>
          <a:p>
            <a:endParaRPr lang="en-US"/>
          </a:p>
        </p:txBody>
      </p:sp>
      <p:sp>
        <p:nvSpPr>
          <p:cNvPr id="6" name="Subtitle 2">
            <a:extLst>
              <a:ext uri="{FF2B5EF4-FFF2-40B4-BE49-F238E27FC236}">
                <a16:creationId xmlns:a16="http://schemas.microsoft.com/office/drawing/2014/main" id="{6C87DE2F-600D-8B4A-3DAC-B4AE63AC48D4}"/>
              </a:ext>
            </a:extLst>
          </p:cNvPr>
          <p:cNvSpPr txBox="1">
            <a:spLocks/>
          </p:cNvSpPr>
          <p:nvPr/>
        </p:nvSpPr>
        <p:spPr>
          <a:xfrm>
            <a:off x="3886200" y="655370"/>
            <a:ext cx="9687503" cy="69864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dirty="0">
                <a:solidFill>
                  <a:schemeClr val="bg1"/>
                </a:solidFill>
                <a:latin typeface="Arial" panose="020B0604020202020204" pitchFamily="34" charset="0"/>
                <a:cs typeface="Arial" panose="020B0604020202020204" pitchFamily="34" charset="0"/>
              </a:rPr>
              <a:t>Key DSCSA Compliance Requirements</a:t>
            </a:r>
          </a:p>
        </p:txBody>
      </p:sp>
      <p:sp>
        <p:nvSpPr>
          <p:cNvPr id="7" name="TextBox 6">
            <a:extLst>
              <a:ext uri="{FF2B5EF4-FFF2-40B4-BE49-F238E27FC236}">
                <a16:creationId xmlns:a16="http://schemas.microsoft.com/office/drawing/2014/main" id="{8C1DD5B7-35ED-ED05-6DB2-E448B766728F}"/>
              </a:ext>
            </a:extLst>
          </p:cNvPr>
          <p:cNvSpPr txBox="1"/>
          <p:nvPr/>
        </p:nvSpPr>
        <p:spPr>
          <a:xfrm>
            <a:off x="3157719" y="2983449"/>
            <a:ext cx="11144464" cy="5262979"/>
          </a:xfrm>
          <a:prstGeom prst="rect">
            <a:avLst/>
          </a:prstGeom>
          <a:noFill/>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1. </a:t>
            </a:r>
            <a:r>
              <a:rPr lang="en-US" sz="2400" b="1" dirty="0">
                <a:solidFill>
                  <a:schemeClr val="bg1"/>
                </a:solidFill>
                <a:latin typeface="Arial" panose="020B0604020202020204" pitchFamily="34" charset="0"/>
                <a:cs typeface="Arial" panose="020B0604020202020204" pitchFamily="34" charset="0"/>
              </a:rPr>
              <a:t>Serialization: </a:t>
            </a:r>
            <a:r>
              <a:rPr lang="en-US" sz="2400" dirty="0">
                <a:solidFill>
                  <a:schemeClr val="bg1"/>
                </a:solidFill>
                <a:latin typeface="Arial" panose="020B0604020202020204" pitchFamily="34" charset="0"/>
                <a:cs typeface="Arial" panose="020B0604020202020204" pitchFamily="34" charset="0"/>
              </a:rPr>
              <a:t>Every product gets a unique code-like a fingerprint. This code shows what it is, when it was made, and when it expires.</a:t>
            </a:r>
          </a:p>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2. </a:t>
            </a:r>
            <a:r>
              <a:rPr lang="en-US" sz="2400" b="1" dirty="0">
                <a:solidFill>
                  <a:schemeClr val="bg1"/>
                </a:solidFill>
                <a:latin typeface="Arial" panose="020B0604020202020204" pitchFamily="34" charset="0"/>
                <a:cs typeface="Arial" panose="020B0604020202020204" pitchFamily="34" charset="0"/>
              </a:rPr>
              <a:t>Transaction Documentation: </a:t>
            </a:r>
            <a:r>
              <a:rPr lang="en-US" sz="2400" dirty="0">
                <a:solidFill>
                  <a:schemeClr val="bg1"/>
                </a:solidFill>
                <a:latin typeface="Arial" panose="020B0604020202020204" pitchFamily="34" charset="0"/>
                <a:cs typeface="Arial" panose="020B0604020202020204" pitchFamily="34" charset="0"/>
              </a:rPr>
              <a:t>When products are sold or moved, records are kept to show who had them and where they went.</a:t>
            </a:r>
          </a:p>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3. </a:t>
            </a:r>
            <a:r>
              <a:rPr lang="en-US" sz="2400" b="1" dirty="0">
                <a:solidFill>
                  <a:schemeClr val="bg1"/>
                </a:solidFill>
                <a:latin typeface="Arial" panose="020B0604020202020204" pitchFamily="34" charset="0"/>
                <a:cs typeface="Arial" panose="020B0604020202020204" pitchFamily="34" charset="0"/>
              </a:rPr>
              <a:t>Verification: </a:t>
            </a:r>
            <a:r>
              <a:rPr lang="en-US" sz="2400" dirty="0">
                <a:solidFill>
                  <a:schemeClr val="bg1"/>
                </a:solidFill>
                <a:latin typeface="Arial" panose="020B0604020202020204" pitchFamily="34" charset="0"/>
                <a:cs typeface="Arial" panose="020B0604020202020204" pitchFamily="34" charset="0"/>
              </a:rPr>
              <a:t>These codes are checked to make sure the product is real and not fake.</a:t>
            </a:r>
          </a:p>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4. </a:t>
            </a:r>
            <a:r>
              <a:rPr lang="en-US" sz="2400" b="1" dirty="0">
                <a:solidFill>
                  <a:schemeClr val="bg1"/>
                </a:solidFill>
                <a:latin typeface="Arial" panose="020B0604020202020204" pitchFamily="34" charset="0"/>
                <a:cs typeface="Arial" panose="020B0604020202020204" pitchFamily="34" charset="0"/>
              </a:rPr>
              <a:t>Traceability: </a:t>
            </a:r>
            <a:r>
              <a:rPr lang="en-US" sz="2400" dirty="0">
                <a:solidFill>
                  <a:schemeClr val="bg1"/>
                </a:solidFill>
                <a:latin typeface="Arial" panose="020B0604020202020204" pitchFamily="34" charset="0"/>
                <a:cs typeface="Arial" panose="020B0604020202020204" pitchFamily="34" charset="0"/>
              </a:rPr>
              <a:t>Everyone in the supply chain (from manufacturer to pharmacy) can see where each drug has been. </a:t>
            </a:r>
          </a:p>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5. </a:t>
            </a:r>
            <a:r>
              <a:rPr lang="en-US" sz="2400" b="1" dirty="0">
                <a:solidFill>
                  <a:schemeClr val="bg1"/>
                </a:solidFill>
                <a:latin typeface="Arial" panose="020B0604020202020204" pitchFamily="34" charset="0"/>
                <a:cs typeface="Arial" panose="020B0604020202020204" pitchFamily="34" charset="0"/>
              </a:rPr>
              <a:t>Safe Computer Systems that work together: </a:t>
            </a:r>
            <a:r>
              <a:rPr lang="en-US" sz="2400" dirty="0">
                <a:solidFill>
                  <a:schemeClr val="bg1"/>
                </a:solidFill>
                <a:latin typeface="Arial" panose="020B0604020202020204" pitchFamily="34" charset="0"/>
                <a:cs typeface="Arial" panose="020B0604020202020204" pitchFamily="34" charset="0"/>
              </a:rPr>
              <a:t>All companies use safe and compatible computer systems to share this information.</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7416B"/>
        </a:solidFill>
        <a:effectLst/>
      </p:bgPr>
    </p:bg>
    <p:spTree>
      <p:nvGrpSpPr>
        <p:cNvPr id="1" name=""/>
        <p:cNvGrpSpPr/>
        <p:nvPr/>
      </p:nvGrpSpPr>
      <p:grpSpPr>
        <a:xfrm>
          <a:off x="0" y="0"/>
          <a:ext cx="0" cy="0"/>
          <a:chOff x="0" y="0"/>
          <a:chExt cx="0" cy="0"/>
        </a:xfrm>
      </p:grpSpPr>
      <p:sp>
        <p:nvSpPr>
          <p:cNvPr id="2" name="Freeform 2"/>
          <p:cNvSpPr/>
          <p:nvPr/>
        </p:nvSpPr>
        <p:spPr>
          <a:xfrm flipH="1">
            <a:off x="18535" y="6019800"/>
            <a:ext cx="3946358" cy="4267200"/>
          </a:xfrm>
          <a:custGeom>
            <a:avLst/>
            <a:gdLst/>
            <a:ahLst/>
            <a:cxnLst/>
            <a:rect l="l" t="t" r="r" b="b"/>
            <a:pathLst>
              <a:path w="6445736" h="5870991">
                <a:moveTo>
                  <a:pt x="6445736" y="0"/>
                </a:moveTo>
                <a:lnTo>
                  <a:pt x="0" y="0"/>
                </a:lnTo>
                <a:lnTo>
                  <a:pt x="0" y="5870991"/>
                </a:lnTo>
                <a:lnTo>
                  <a:pt x="6445736" y="5870991"/>
                </a:lnTo>
                <a:lnTo>
                  <a:pt x="644573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735917" y="6734917"/>
            <a:ext cx="3552083" cy="3552083"/>
          </a:xfrm>
          <a:custGeom>
            <a:avLst/>
            <a:gdLst/>
            <a:ahLst/>
            <a:cxnLst/>
            <a:rect l="l" t="t" r="r" b="b"/>
            <a:pathLst>
              <a:path w="3552083" h="3552083">
                <a:moveTo>
                  <a:pt x="0" y="0"/>
                </a:moveTo>
                <a:lnTo>
                  <a:pt x="3552083" y="0"/>
                </a:lnTo>
                <a:lnTo>
                  <a:pt x="3552083" y="3552083"/>
                </a:lnTo>
                <a:lnTo>
                  <a:pt x="0" y="3552083"/>
                </a:lnTo>
                <a:lnTo>
                  <a:pt x="0" y="0"/>
                </a:lnTo>
                <a:close/>
              </a:path>
            </a:pathLst>
          </a:custGeom>
          <a:blipFill>
            <a:blip r:embed="rId4"/>
            <a:stretch>
              <a:fillRect/>
            </a:stretch>
          </a:blipFill>
        </p:spPr>
        <p:txBody>
          <a:bodyPr/>
          <a:lstStyle/>
          <a:p>
            <a:endParaRPr lang="en-US"/>
          </a:p>
        </p:txBody>
      </p:sp>
      <p:sp>
        <p:nvSpPr>
          <p:cNvPr id="4" name="Title 4">
            <a:extLst>
              <a:ext uri="{FF2B5EF4-FFF2-40B4-BE49-F238E27FC236}">
                <a16:creationId xmlns:a16="http://schemas.microsoft.com/office/drawing/2014/main" id="{07A6C380-ACB9-A166-6414-CD979A84E12E}"/>
              </a:ext>
            </a:extLst>
          </p:cNvPr>
          <p:cNvSpPr txBox="1">
            <a:spLocks/>
          </p:cNvSpPr>
          <p:nvPr/>
        </p:nvSpPr>
        <p:spPr>
          <a:xfrm>
            <a:off x="4774747" y="-6724"/>
            <a:ext cx="8738506" cy="1569175"/>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latin typeface="Arial" panose="020B0604020202020204" pitchFamily="34" charset="0"/>
                <a:cs typeface="Arial" panose="020B0604020202020204" pitchFamily="34" charset="0"/>
              </a:rPr>
              <a:t>EPCIS Standard Overview</a:t>
            </a:r>
          </a:p>
        </p:txBody>
      </p:sp>
      <p:sp>
        <p:nvSpPr>
          <p:cNvPr id="5" name="Content Placeholder 2">
            <a:extLst>
              <a:ext uri="{FF2B5EF4-FFF2-40B4-BE49-F238E27FC236}">
                <a16:creationId xmlns:a16="http://schemas.microsoft.com/office/drawing/2014/main" id="{F7EC756E-9093-4B68-EE6C-6A65B63BC07D}"/>
              </a:ext>
            </a:extLst>
          </p:cNvPr>
          <p:cNvSpPr txBox="1">
            <a:spLocks/>
          </p:cNvSpPr>
          <p:nvPr/>
        </p:nvSpPr>
        <p:spPr>
          <a:xfrm>
            <a:off x="2857500" y="1714500"/>
            <a:ext cx="12573000" cy="4887931"/>
          </a:xfrm>
          <a:prstGeom prst="rect">
            <a:avLst/>
          </a:prstGeom>
        </p:spPr>
        <p:txBody>
          <a:bodyPr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bg1"/>
                </a:solidFill>
                <a:latin typeface="Arial" panose="020B0604020202020204" pitchFamily="34" charset="0"/>
                <a:cs typeface="Arial" panose="020B0604020202020204" pitchFamily="34" charset="0"/>
              </a:rPr>
              <a:t>What Is EPCIS?</a:t>
            </a:r>
          </a:p>
          <a:p>
            <a:pPr marL="0" indent="0">
              <a:buNone/>
            </a:pPr>
            <a:r>
              <a:rPr lang="en-US" sz="2400" dirty="0">
                <a:solidFill>
                  <a:schemeClr val="bg1"/>
                </a:solidFill>
                <a:latin typeface="Arial" panose="020B0604020202020204" pitchFamily="34" charset="0"/>
                <a:cs typeface="Arial" panose="020B0604020202020204" pitchFamily="34" charset="0"/>
              </a:rPr>
              <a:t>EPCIS stands for Electronic Product Code Information Services. It’s a standardized way for companies to share information about what’s happening to products as they move through the supply chain.</a:t>
            </a:r>
          </a:p>
          <a:p>
            <a:pPr marL="0" indent="0">
              <a:buNone/>
            </a:pPr>
            <a:r>
              <a:rPr lang="en-US" sz="2400" b="1" dirty="0">
                <a:solidFill>
                  <a:schemeClr val="bg1"/>
                </a:solidFill>
                <a:latin typeface="Arial" panose="020B0604020202020204" pitchFamily="34" charset="0"/>
                <a:cs typeface="Arial" panose="020B0604020202020204" pitchFamily="34" charset="0"/>
              </a:rPr>
              <a:t>EPCIS helps record key events like:</a:t>
            </a:r>
          </a:p>
          <a:p>
            <a:pPr marL="0" indent="0">
              <a:buNone/>
            </a:pPr>
            <a:r>
              <a:rPr lang="en-US" sz="2400" dirty="0">
                <a:solidFill>
                  <a:schemeClr val="bg1"/>
                </a:solidFill>
                <a:latin typeface="Arial" panose="020B0604020202020204" pitchFamily="34" charset="0"/>
                <a:cs typeface="Arial" panose="020B0604020202020204" pitchFamily="34" charset="0"/>
              </a:rPr>
              <a:t>• 🕒 When something happened</a:t>
            </a:r>
          </a:p>
          <a:p>
            <a:pPr marL="0" indent="0">
              <a:buNone/>
            </a:pPr>
            <a:r>
              <a:rPr lang="en-US" sz="2400" dirty="0">
                <a:solidFill>
                  <a:schemeClr val="bg1"/>
                </a:solidFill>
                <a:latin typeface="Arial" panose="020B0604020202020204" pitchFamily="34" charset="0"/>
                <a:cs typeface="Arial" panose="020B0604020202020204" pitchFamily="34" charset="0"/>
              </a:rPr>
              <a:t>• 📦 Packing the product</a:t>
            </a:r>
          </a:p>
          <a:p>
            <a:pPr marL="0" indent="0">
              <a:buNone/>
            </a:pPr>
            <a:r>
              <a:rPr lang="en-US" sz="2400" dirty="0">
                <a:solidFill>
                  <a:schemeClr val="bg1"/>
                </a:solidFill>
                <a:latin typeface="Arial" panose="020B0604020202020204" pitchFamily="34" charset="0"/>
                <a:cs typeface="Arial" panose="020B0604020202020204" pitchFamily="34" charset="0"/>
              </a:rPr>
              <a:t>• 🚚 Shipping it out</a:t>
            </a:r>
          </a:p>
          <a:p>
            <a:pPr marL="0" indent="0">
              <a:buNone/>
            </a:pPr>
            <a:r>
              <a:rPr lang="en-US" sz="2400" dirty="0">
                <a:solidFill>
                  <a:schemeClr val="bg1"/>
                </a:solidFill>
                <a:latin typeface="Arial" panose="020B0604020202020204" pitchFamily="34" charset="0"/>
                <a:cs typeface="Arial" panose="020B0604020202020204" pitchFamily="34" charset="0"/>
              </a:rPr>
              <a:t>• 📥 Receiving it at the next stop</a:t>
            </a:r>
          </a:p>
          <a:p>
            <a:pPr marL="0" indent="0">
              <a:buNone/>
            </a:pPr>
            <a:r>
              <a:rPr lang="en-US" sz="2400" dirty="0">
                <a:solidFill>
                  <a:schemeClr val="bg1"/>
                </a:solidFill>
                <a:latin typeface="Arial" panose="020B0604020202020204" pitchFamily="34" charset="0"/>
                <a:cs typeface="Arial" panose="020B0604020202020204" pitchFamily="34" charset="0"/>
              </a:rPr>
              <a:t>•❌ Decommissioning (removing it from the system, like throwing it out or retiring it)</a:t>
            </a:r>
          </a:p>
          <a:p>
            <a:pPr marL="0" indent="0">
              <a:buNone/>
            </a:pPr>
            <a:r>
              <a:rPr lang="en-US" sz="2400" b="1" dirty="0">
                <a:solidFill>
                  <a:schemeClr val="bg1"/>
                </a:solidFill>
                <a:latin typeface="Arial" panose="020B0604020202020204" pitchFamily="34" charset="0"/>
                <a:cs typeface="Arial" panose="020B0604020202020204" pitchFamily="34" charset="0"/>
              </a:rPr>
              <a:t>Why It Matters</a:t>
            </a:r>
          </a:p>
          <a:p>
            <a:pPr marL="0" indent="0">
              <a:buNone/>
            </a:pPr>
            <a:r>
              <a:rPr lang="en-US" sz="2400" dirty="0">
                <a:solidFill>
                  <a:schemeClr val="bg1"/>
                </a:solidFill>
                <a:latin typeface="Arial" panose="020B0604020202020204" pitchFamily="34" charset="0"/>
                <a:cs typeface="Arial" panose="020B0604020202020204" pitchFamily="34" charset="0"/>
              </a:rPr>
              <a:t>Everyone—from manufacturers to pharmacies—can use the same format to track and share product movement, making it easier to spot issues, prevent counterfeits, and keep everything running smoothly.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7416B"/>
        </a:solidFill>
        <a:effectLst/>
      </p:bgPr>
    </p:bg>
    <p:spTree>
      <p:nvGrpSpPr>
        <p:cNvPr id="1" name=""/>
        <p:cNvGrpSpPr/>
        <p:nvPr/>
      </p:nvGrpSpPr>
      <p:grpSpPr>
        <a:xfrm>
          <a:off x="0" y="0"/>
          <a:ext cx="0" cy="0"/>
          <a:chOff x="0" y="0"/>
          <a:chExt cx="0" cy="0"/>
        </a:xfrm>
      </p:grpSpPr>
      <p:sp>
        <p:nvSpPr>
          <p:cNvPr id="2" name="Freeform 2"/>
          <p:cNvSpPr/>
          <p:nvPr/>
        </p:nvSpPr>
        <p:spPr>
          <a:xfrm rot="5400000">
            <a:off x="-1529526" y="1948625"/>
            <a:ext cx="4527362" cy="1011111"/>
          </a:xfrm>
          <a:custGeom>
            <a:avLst/>
            <a:gdLst/>
            <a:ahLst/>
            <a:cxnLst/>
            <a:rect l="l" t="t" r="r" b="b"/>
            <a:pathLst>
              <a:path w="4527362" h="1011111">
                <a:moveTo>
                  <a:pt x="0" y="0"/>
                </a:moveTo>
                <a:lnTo>
                  <a:pt x="4527362" y="0"/>
                </a:lnTo>
                <a:lnTo>
                  <a:pt x="4527362" y="1011111"/>
                </a:lnTo>
                <a:lnTo>
                  <a:pt x="0" y="10111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solidFill>
                <a:schemeClr val="accent1"/>
              </a:solidFill>
              <a:latin typeface="Arial" panose="020B0604020202020204" pitchFamily="34" charset="0"/>
              <a:cs typeface="Arial" panose="020B0604020202020204" pitchFamily="34" charset="0"/>
            </a:endParaRPr>
          </a:p>
        </p:txBody>
      </p:sp>
      <p:sp>
        <p:nvSpPr>
          <p:cNvPr id="3" name="Freeform 3"/>
          <p:cNvSpPr/>
          <p:nvPr/>
        </p:nvSpPr>
        <p:spPr>
          <a:xfrm rot="-5400000">
            <a:off x="14538541" y="-1468692"/>
            <a:ext cx="2280767" cy="5218151"/>
          </a:xfrm>
          <a:custGeom>
            <a:avLst/>
            <a:gdLst/>
            <a:ahLst/>
            <a:cxnLst/>
            <a:rect l="l" t="t" r="r" b="b"/>
            <a:pathLst>
              <a:path w="2280767" h="5218151">
                <a:moveTo>
                  <a:pt x="0" y="0"/>
                </a:moveTo>
                <a:lnTo>
                  <a:pt x="2280767" y="0"/>
                </a:lnTo>
                <a:lnTo>
                  <a:pt x="2280767" y="5218151"/>
                </a:lnTo>
                <a:lnTo>
                  <a:pt x="0" y="52181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V="1">
            <a:off x="0" y="7302070"/>
            <a:ext cx="3564095" cy="2984930"/>
          </a:xfrm>
          <a:custGeom>
            <a:avLst/>
            <a:gdLst/>
            <a:ahLst/>
            <a:cxnLst/>
            <a:rect l="l" t="t" r="r" b="b"/>
            <a:pathLst>
              <a:path w="3564095" h="2984930">
                <a:moveTo>
                  <a:pt x="0" y="2984929"/>
                </a:moveTo>
                <a:lnTo>
                  <a:pt x="3564095" y="2984929"/>
                </a:lnTo>
                <a:lnTo>
                  <a:pt x="3564095" y="0"/>
                </a:lnTo>
                <a:lnTo>
                  <a:pt x="0" y="0"/>
                </a:lnTo>
                <a:lnTo>
                  <a:pt x="0" y="298492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4735917" y="6734917"/>
            <a:ext cx="3552083" cy="3552083"/>
          </a:xfrm>
          <a:custGeom>
            <a:avLst/>
            <a:gdLst/>
            <a:ahLst/>
            <a:cxnLst/>
            <a:rect l="l" t="t" r="r" b="b"/>
            <a:pathLst>
              <a:path w="3552083" h="3552083">
                <a:moveTo>
                  <a:pt x="0" y="0"/>
                </a:moveTo>
                <a:lnTo>
                  <a:pt x="3552083" y="0"/>
                </a:lnTo>
                <a:lnTo>
                  <a:pt x="3552083" y="3552083"/>
                </a:lnTo>
                <a:lnTo>
                  <a:pt x="0" y="3552083"/>
                </a:lnTo>
                <a:lnTo>
                  <a:pt x="0" y="0"/>
                </a:lnTo>
                <a:close/>
              </a:path>
            </a:pathLst>
          </a:custGeom>
          <a:blipFill>
            <a:blip r:embed="rId8"/>
            <a:stretch>
              <a:fillRect/>
            </a:stretch>
          </a:blipFill>
        </p:spPr>
        <p:txBody>
          <a:bodyPr/>
          <a:lstStyle/>
          <a:p>
            <a:endParaRPr lang="en-US"/>
          </a:p>
        </p:txBody>
      </p:sp>
      <p:sp>
        <p:nvSpPr>
          <p:cNvPr id="6" name="Title 5">
            <a:extLst>
              <a:ext uri="{FF2B5EF4-FFF2-40B4-BE49-F238E27FC236}">
                <a16:creationId xmlns:a16="http://schemas.microsoft.com/office/drawing/2014/main" id="{96C47D6A-C37B-E5E7-C23A-CAA8390A8C40}"/>
              </a:ext>
            </a:extLst>
          </p:cNvPr>
          <p:cNvSpPr txBox="1">
            <a:spLocks/>
          </p:cNvSpPr>
          <p:nvPr/>
        </p:nvSpPr>
        <p:spPr>
          <a:xfrm>
            <a:off x="3200400" y="266699"/>
            <a:ext cx="9779183" cy="809405"/>
          </a:xfrm>
          <a:prstGeom prst="rect">
            <a:avLst/>
          </a:prstGeom>
        </p:spPr>
        <p:txBody>
          <a:bodyPr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latin typeface="Arial" panose="020B0604020202020204" pitchFamily="34" charset="0"/>
                <a:cs typeface="Arial" panose="020B0604020202020204" pitchFamily="34" charset="0"/>
              </a:rPr>
              <a:t>How To Read an EPCIS File</a:t>
            </a:r>
          </a:p>
        </p:txBody>
      </p:sp>
      <p:sp>
        <p:nvSpPr>
          <p:cNvPr id="7" name="Content Placeholder 2">
            <a:extLst>
              <a:ext uri="{FF2B5EF4-FFF2-40B4-BE49-F238E27FC236}">
                <a16:creationId xmlns:a16="http://schemas.microsoft.com/office/drawing/2014/main" id="{A1FD25D4-EF87-CC4F-4E81-D622A94B825C}"/>
              </a:ext>
            </a:extLst>
          </p:cNvPr>
          <p:cNvSpPr txBox="1">
            <a:spLocks/>
          </p:cNvSpPr>
          <p:nvPr/>
        </p:nvSpPr>
        <p:spPr>
          <a:xfrm>
            <a:off x="1838793" y="1794650"/>
            <a:ext cx="14610413" cy="55074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solidFill>
                  <a:schemeClr val="bg1"/>
                </a:solidFill>
                <a:latin typeface="Arial" panose="020B0604020202020204" pitchFamily="34" charset="0"/>
                <a:cs typeface="Arial" panose="020B0604020202020204" pitchFamily="34" charset="0"/>
              </a:rPr>
              <a:t>1. </a:t>
            </a:r>
            <a:r>
              <a:rPr lang="en-US" sz="2200" b="1" dirty="0">
                <a:solidFill>
                  <a:schemeClr val="bg1"/>
                </a:solidFill>
                <a:latin typeface="Arial" panose="020B0604020202020204" pitchFamily="34" charset="0"/>
                <a:cs typeface="Arial" panose="020B0604020202020204" pitchFamily="34" charset="0"/>
              </a:rPr>
              <a:t>Open XML file format using Notepad or Notepad++</a:t>
            </a:r>
          </a:p>
          <a:p>
            <a:pPr marL="0" indent="0">
              <a:buNone/>
            </a:pPr>
            <a:r>
              <a:rPr lang="en-US" sz="2200" b="1" dirty="0">
                <a:solidFill>
                  <a:schemeClr val="bg1"/>
                </a:solidFill>
                <a:latin typeface="Arial" panose="020B0604020202020204" pitchFamily="34" charset="0"/>
                <a:cs typeface="Arial" panose="020B0604020202020204" pitchFamily="34" charset="0"/>
              </a:rPr>
              <a:t>2. Identify event types:</a:t>
            </a:r>
          </a:p>
          <a:p>
            <a:pPr marL="457200" lvl="1" indent="0">
              <a:buNone/>
            </a:pPr>
            <a:r>
              <a:rPr lang="en-US" sz="2200" dirty="0">
                <a:solidFill>
                  <a:schemeClr val="bg1"/>
                </a:solidFill>
                <a:latin typeface="Arial" panose="020B0604020202020204" pitchFamily="34" charset="0"/>
                <a:cs typeface="Arial" panose="020B0604020202020204" pitchFamily="34" charset="0"/>
              </a:rPr>
              <a:t>Object Event-records when something happened to an item (like it was scanned).</a:t>
            </a:r>
          </a:p>
          <a:p>
            <a:pPr lvl="1"/>
            <a:r>
              <a:rPr lang="en-US" sz="2200" dirty="0">
                <a:solidFill>
                  <a:schemeClr val="bg1"/>
                </a:solidFill>
                <a:latin typeface="Arial" panose="020B0604020202020204" pitchFamily="34" charset="0"/>
                <a:cs typeface="Arial" panose="020B0604020202020204" pitchFamily="34" charset="0"/>
              </a:rPr>
              <a:t>Aggregation Event- items were packed together or unpacked.</a:t>
            </a:r>
          </a:p>
          <a:p>
            <a:pPr lvl="1"/>
            <a:r>
              <a:rPr lang="en-US" sz="2200" dirty="0">
                <a:solidFill>
                  <a:schemeClr val="bg1"/>
                </a:solidFill>
                <a:latin typeface="Arial" panose="020B0604020202020204" pitchFamily="34" charset="0"/>
                <a:cs typeface="Arial" panose="020B0604020202020204" pitchFamily="34" charset="0"/>
              </a:rPr>
              <a:t>Transaction Event- Items were linked to a business deal, like a purchase order.</a:t>
            </a:r>
          </a:p>
          <a:p>
            <a:pPr lvl="1"/>
            <a:r>
              <a:rPr lang="en-US" sz="2200" dirty="0">
                <a:solidFill>
                  <a:schemeClr val="bg1"/>
                </a:solidFill>
                <a:latin typeface="Arial" panose="020B0604020202020204" pitchFamily="34" charset="0"/>
                <a:cs typeface="Arial" panose="020B0604020202020204" pitchFamily="34" charset="0"/>
              </a:rPr>
              <a:t>Transformation Event- when items were changed into something new (like ingredients turned into a finished product).</a:t>
            </a:r>
          </a:p>
          <a:p>
            <a:pPr marL="0" indent="0">
              <a:buNone/>
            </a:pPr>
            <a:r>
              <a:rPr lang="en-US" sz="2200" dirty="0">
                <a:solidFill>
                  <a:schemeClr val="bg1"/>
                </a:solidFill>
                <a:latin typeface="Arial" panose="020B0604020202020204" pitchFamily="34" charset="0"/>
                <a:cs typeface="Arial" panose="020B0604020202020204" pitchFamily="34" charset="0"/>
              </a:rPr>
              <a:t>3. </a:t>
            </a:r>
            <a:r>
              <a:rPr lang="en-US" sz="2200" b="1" dirty="0">
                <a:solidFill>
                  <a:schemeClr val="bg1"/>
                </a:solidFill>
                <a:latin typeface="Arial" panose="020B0604020202020204" pitchFamily="34" charset="0"/>
                <a:cs typeface="Arial" panose="020B0604020202020204" pitchFamily="34" charset="0"/>
              </a:rPr>
              <a:t>Review key attributes: </a:t>
            </a:r>
          </a:p>
          <a:p>
            <a:pPr lvl="1"/>
            <a:r>
              <a:rPr lang="en-US" sz="2200" dirty="0">
                <a:solidFill>
                  <a:schemeClr val="bg1"/>
                </a:solidFill>
                <a:latin typeface="Arial" panose="020B0604020202020204" pitchFamily="34" charset="0"/>
                <a:cs typeface="Arial" panose="020B0604020202020204" pitchFamily="34" charset="0"/>
              </a:rPr>
              <a:t>Event Time- when it happened</a:t>
            </a:r>
          </a:p>
          <a:p>
            <a:pPr lvl="1"/>
            <a:r>
              <a:rPr lang="en-US" sz="2200" dirty="0">
                <a:solidFill>
                  <a:schemeClr val="bg1"/>
                </a:solidFill>
                <a:latin typeface="Arial" panose="020B0604020202020204" pitchFamily="34" charset="0"/>
                <a:cs typeface="Arial" panose="020B0604020202020204" pitchFamily="34" charset="0"/>
              </a:rPr>
              <a:t>EPC (Electronic Product Codes)-unique product Identifiers</a:t>
            </a:r>
          </a:p>
          <a:p>
            <a:pPr lvl="1"/>
            <a:r>
              <a:rPr lang="en-US" sz="2200" dirty="0">
                <a:solidFill>
                  <a:schemeClr val="bg1"/>
                </a:solidFill>
                <a:latin typeface="Arial" panose="020B0604020202020204" pitchFamily="34" charset="0"/>
                <a:cs typeface="Arial" panose="020B0604020202020204" pitchFamily="34" charset="0"/>
              </a:rPr>
              <a:t>Action- what was done: ADD (put in the system), OBSERVE (seen/scanned), DELETE (removed from system)</a:t>
            </a:r>
          </a:p>
          <a:p>
            <a:pPr lvl="1"/>
            <a:r>
              <a:rPr lang="en-US" sz="2200" dirty="0" err="1">
                <a:solidFill>
                  <a:schemeClr val="bg1"/>
                </a:solidFill>
                <a:latin typeface="Arial" panose="020B0604020202020204" pitchFamily="34" charset="0"/>
                <a:cs typeface="Arial" panose="020B0604020202020204" pitchFamily="34" charset="0"/>
              </a:rPr>
              <a:t>BizStep</a:t>
            </a:r>
            <a:r>
              <a:rPr lang="en-US" sz="2200" dirty="0">
                <a:solidFill>
                  <a:schemeClr val="bg1"/>
                </a:solidFill>
                <a:latin typeface="Arial" panose="020B0604020202020204" pitchFamily="34" charset="0"/>
                <a:cs typeface="Arial" panose="020B0604020202020204" pitchFamily="34" charset="0"/>
              </a:rPr>
              <a:t>- Which step of the business process happened: shipping, receiving, making, </a:t>
            </a:r>
            <a:r>
              <a:rPr lang="en-US" sz="2200" dirty="0" err="1">
                <a:solidFill>
                  <a:schemeClr val="bg1"/>
                </a:solidFill>
                <a:latin typeface="Arial" panose="020B0604020202020204" pitchFamily="34" charset="0"/>
                <a:cs typeface="Arial" panose="020B0604020202020204" pitchFamily="34" charset="0"/>
              </a:rPr>
              <a:t>etc</a:t>
            </a:r>
            <a:endParaRPr lang="en-US" sz="2200" dirty="0">
              <a:solidFill>
                <a:schemeClr val="bg1"/>
              </a:solidFill>
              <a:latin typeface="Arial" panose="020B0604020202020204" pitchFamily="34" charset="0"/>
              <a:cs typeface="Arial" panose="020B0604020202020204" pitchFamily="34" charset="0"/>
            </a:endParaRPr>
          </a:p>
          <a:p>
            <a:pPr lvl="1"/>
            <a:r>
              <a:rPr lang="en-US" sz="2200" dirty="0">
                <a:solidFill>
                  <a:schemeClr val="bg1"/>
                </a:solidFill>
                <a:latin typeface="Arial" panose="020B0604020202020204" pitchFamily="34" charset="0"/>
                <a:cs typeface="Arial" panose="020B0604020202020204" pitchFamily="34" charset="0"/>
              </a:rPr>
              <a:t>Disposition- the operational status of each item at the time of the event— tells what’s happening with the item (being shipped, used  or removed)</a:t>
            </a:r>
          </a:p>
          <a:p>
            <a:pPr lvl="1"/>
            <a:r>
              <a:rPr lang="en-US" sz="2200" dirty="0">
                <a:solidFill>
                  <a:schemeClr val="bg1"/>
                </a:solidFill>
                <a:latin typeface="Arial" panose="020B0604020202020204" pitchFamily="34" charset="0"/>
                <a:cs typeface="Arial" panose="020B0604020202020204" pitchFamily="34" charset="0"/>
              </a:rPr>
              <a:t>In Transit- Items are currently being transported or moved between locations.</a:t>
            </a:r>
          </a:p>
          <a:p>
            <a:pPr lvl="1"/>
            <a:r>
              <a:rPr lang="en-US" sz="2200" dirty="0">
                <a:solidFill>
                  <a:schemeClr val="bg1"/>
                </a:solidFill>
                <a:latin typeface="Arial" panose="020B0604020202020204" pitchFamily="34" charset="0"/>
                <a:cs typeface="Arial" panose="020B0604020202020204" pitchFamily="34" charset="0"/>
              </a:rPr>
              <a:t>Active- Items are available and in use within the supply chain.</a:t>
            </a:r>
          </a:p>
          <a:p>
            <a:pPr lvl="1"/>
            <a:r>
              <a:rPr lang="en-US" sz="2200" dirty="0">
                <a:solidFill>
                  <a:schemeClr val="bg1"/>
                </a:solidFill>
                <a:latin typeface="Arial" panose="020B0604020202020204" pitchFamily="34" charset="0"/>
                <a:cs typeface="Arial" panose="020B0604020202020204" pitchFamily="34" charset="0"/>
              </a:rPr>
              <a:t>Destroyed- Items have been intentionally disposed of and are no longer part of the supply chain.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7416B"/>
        </a:solidFill>
        <a:effectLst/>
      </p:bgPr>
    </p:bg>
    <p:spTree>
      <p:nvGrpSpPr>
        <p:cNvPr id="1" name=""/>
        <p:cNvGrpSpPr/>
        <p:nvPr/>
      </p:nvGrpSpPr>
      <p:grpSpPr>
        <a:xfrm>
          <a:off x="0" y="0"/>
          <a:ext cx="0" cy="0"/>
          <a:chOff x="0" y="0"/>
          <a:chExt cx="0" cy="0"/>
        </a:xfrm>
      </p:grpSpPr>
      <p:sp>
        <p:nvSpPr>
          <p:cNvPr id="2" name="Freeform 2"/>
          <p:cNvSpPr/>
          <p:nvPr/>
        </p:nvSpPr>
        <p:spPr>
          <a:xfrm>
            <a:off x="0" y="0"/>
            <a:ext cx="3564095" cy="2984930"/>
          </a:xfrm>
          <a:custGeom>
            <a:avLst/>
            <a:gdLst/>
            <a:ahLst/>
            <a:cxnLst/>
            <a:rect l="l" t="t" r="r" b="b"/>
            <a:pathLst>
              <a:path w="3564095" h="2984930">
                <a:moveTo>
                  <a:pt x="0" y="0"/>
                </a:moveTo>
                <a:lnTo>
                  <a:pt x="3564095" y="0"/>
                </a:lnTo>
                <a:lnTo>
                  <a:pt x="3564095" y="2984930"/>
                </a:lnTo>
                <a:lnTo>
                  <a:pt x="0" y="29849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0800000">
            <a:off x="228600" y="9105900"/>
            <a:ext cx="4527362" cy="1011111"/>
          </a:xfrm>
          <a:custGeom>
            <a:avLst/>
            <a:gdLst/>
            <a:ahLst/>
            <a:cxnLst/>
            <a:rect l="l" t="t" r="r" b="b"/>
            <a:pathLst>
              <a:path w="4527362" h="1011111">
                <a:moveTo>
                  <a:pt x="0" y="0"/>
                </a:moveTo>
                <a:lnTo>
                  <a:pt x="4527362" y="0"/>
                </a:lnTo>
                <a:lnTo>
                  <a:pt x="4527362" y="1011111"/>
                </a:lnTo>
                <a:lnTo>
                  <a:pt x="0" y="10111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0800000">
            <a:off x="13563600" y="266700"/>
            <a:ext cx="4527362" cy="1011111"/>
          </a:xfrm>
          <a:custGeom>
            <a:avLst/>
            <a:gdLst/>
            <a:ahLst/>
            <a:cxnLst/>
            <a:rect l="l" t="t" r="r" b="b"/>
            <a:pathLst>
              <a:path w="4527362" h="1011111">
                <a:moveTo>
                  <a:pt x="0" y="0"/>
                </a:moveTo>
                <a:lnTo>
                  <a:pt x="4527362" y="0"/>
                </a:lnTo>
                <a:lnTo>
                  <a:pt x="4527362" y="1011111"/>
                </a:lnTo>
                <a:lnTo>
                  <a:pt x="0" y="10111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4735917" y="6734917"/>
            <a:ext cx="3552083" cy="3552083"/>
          </a:xfrm>
          <a:custGeom>
            <a:avLst/>
            <a:gdLst/>
            <a:ahLst/>
            <a:cxnLst/>
            <a:rect l="l" t="t" r="r" b="b"/>
            <a:pathLst>
              <a:path w="3552083" h="3552083">
                <a:moveTo>
                  <a:pt x="0" y="0"/>
                </a:moveTo>
                <a:lnTo>
                  <a:pt x="3552083" y="0"/>
                </a:lnTo>
                <a:lnTo>
                  <a:pt x="3552083" y="3552083"/>
                </a:lnTo>
                <a:lnTo>
                  <a:pt x="0" y="3552083"/>
                </a:lnTo>
                <a:lnTo>
                  <a:pt x="0" y="0"/>
                </a:lnTo>
                <a:close/>
              </a:path>
            </a:pathLst>
          </a:custGeom>
          <a:blipFill>
            <a:blip r:embed="rId6"/>
            <a:stretch>
              <a:fillRect/>
            </a:stretch>
          </a:blipFill>
        </p:spPr>
        <p:txBody>
          <a:bodyPr/>
          <a:lstStyle/>
          <a:p>
            <a:endParaRPr lang="en-US"/>
          </a:p>
        </p:txBody>
      </p:sp>
      <p:sp>
        <p:nvSpPr>
          <p:cNvPr id="8" name="Title 1">
            <a:extLst>
              <a:ext uri="{FF2B5EF4-FFF2-40B4-BE49-F238E27FC236}">
                <a16:creationId xmlns:a16="http://schemas.microsoft.com/office/drawing/2014/main" id="{D53D7A59-A395-0B09-9E34-CE1E6BC4BDB2}"/>
              </a:ext>
            </a:extLst>
          </p:cNvPr>
          <p:cNvSpPr txBox="1">
            <a:spLocks/>
          </p:cNvSpPr>
          <p:nvPr/>
        </p:nvSpPr>
        <p:spPr>
          <a:xfrm>
            <a:off x="4534672" y="-400874"/>
            <a:ext cx="9218656" cy="114172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dirty="0">
                <a:solidFill>
                  <a:schemeClr val="bg1"/>
                </a:solidFill>
                <a:latin typeface="Arial" panose="020B0604020202020204" pitchFamily="34" charset="0"/>
                <a:cs typeface="Arial" panose="020B0604020202020204" pitchFamily="34" charset="0"/>
              </a:rPr>
            </a:br>
            <a:r>
              <a:rPr lang="en-US" sz="5400" dirty="0">
                <a:solidFill>
                  <a:schemeClr val="bg1"/>
                </a:solidFill>
                <a:latin typeface="Arial" panose="020B0604020202020204" pitchFamily="34" charset="0"/>
                <a:cs typeface="Arial" panose="020B0604020202020204" pitchFamily="34" charset="0"/>
              </a:rPr>
              <a:t>Understanding the Basic EPCIS Terms</a:t>
            </a:r>
            <a:br>
              <a:rPr lang="en-US" dirty="0">
                <a:solidFill>
                  <a:schemeClr val="bg1"/>
                </a:solidFill>
                <a:latin typeface="Arial" panose="020B0604020202020204" pitchFamily="34" charset="0"/>
                <a:cs typeface="Arial" panose="020B0604020202020204" pitchFamily="34" charset="0"/>
              </a:rPr>
            </a:br>
            <a:r>
              <a:rPr lang="en-US" sz="2000" i="1" dirty="0">
                <a:solidFill>
                  <a:schemeClr val="accent1"/>
                </a:solidFill>
                <a:latin typeface="Arial" panose="020B0604020202020204" pitchFamily="34" charset="0"/>
                <a:cs typeface="Arial" panose="020B0604020202020204" pitchFamily="34" charset="0"/>
              </a:rPr>
              <a:t>Don’t worry about the computer code- just notice the important parts highlighted below.</a:t>
            </a:r>
          </a:p>
        </p:txBody>
      </p:sp>
      <p:sp>
        <p:nvSpPr>
          <p:cNvPr id="11" name="Content Placeholder 4">
            <a:extLst>
              <a:ext uri="{FF2B5EF4-FFF2-40B4-BE49-F238E27FC236}">
                <a16:creationId xmlns:a16="http://schemas.microsoft.com/office/drawing/2014/main" id="{4333541D-8B48-F374-5863-6C178B58DAF2}"/>
              </a:ext>
            </a:extLst>
          </p:cNvPr>
          <p:cNvSpPr txBox="1">
            <a:spLocks/>
          </p:cNvSpPr>
          <p:nvPr/>
        </p:nvSpPr>
        <p:spPr>
          <a:xfrm>
            <a:off x="1884518" y="2984930"/>
            <a:ext cx="7315200" cy="55260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283464" indent="-283464"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566928" indent="-283464"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3pPr>
            <a:lvl4pPr marL="850392" indent="-283464"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4pPr>
            <a:lvl5pPr marL="1133856" indent="-283464"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Sample EPCIS Snippet (Simplified)</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a:latin typeface="Courier New"/>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ObjectEvent</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a:t>
            </a:r>
            <a:b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eventTime</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&gt;2025-09-30T15:45:00Z&lt;/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eventTime</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a:t>
            </a:r>
            <a:b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recordTime</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&gt;2025-09-30T16:00:00Z&lt;/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recordTime</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a:t>
            </a:r>
            <a:b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epcList</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a:t>
            </a:r>
            <a:b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epc</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&gt;urn:epc:id:sgtin:0031234.56789.1234567890&lt;/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epc</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a:t>
            </a:r>
            <a:b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epcList</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a:t>
            </a:r>
            <a:b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&lt;action&gt;ADD&lt;/action&gt; </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a:latin typeface="Courier New"/>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bizStep</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urn:epcglobal:cbv:bizstep:shipping</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bizStep</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a:t>
            </a:r>
            <a:b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&lt;disposition&gt;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urn:epcglobal:cbv:disp:in_transit</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&lt;/disposition&gt;</a:t>
            </a:r>
            <a:b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bizTransactionList</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a:t>
            </a:r>
            <a:b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bizTransaction</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type="po"&gt;PO123456&lt;/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bizTransaction</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a:t>
            </a:r>
            <a:b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bizTransactionList</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a:t>
            </a:r>
            <a:b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sourceList</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&gt;0031234567890&lt;/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sourceList</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a:t>
            </a:r>
            <a:b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destinationList</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&gt;0098765432100&lt;/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destinationList</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a:t>
            </a:r>
            <a:b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&lt;extension&gt;</a:t>
            </a:r>
            <a:b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ilmd</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a:t>
            </a:r>
            <a:b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lotNumber</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&gt;LOT98765&lt;/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lotNumber</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a:t>
            </a:r>
            <a:b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expirationDate</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&gt;2026-12-31&lt;/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expirationDate</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a:t>
            </a:r>
            <a:b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&lt;/</a:t>
            </a:r>
            <a:r>
              <a:rPr kumimoji="0" lang="en-US"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ilmd</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&gt;</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a:latin typeface="Courier New"/>
              </a:defRPr>
            </a:pPr>
            <a:b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p>
        </p:txBody>
      </p:sp>
      <p:sp>
        <p:nvSpPr>
          <p:cNvPr id="12" name="Content Placeholder 5">
            <a:extLst>
              <a:ext uri="{FF2B5EF4-FFF2-40B4-BE49-F238E27FC236}">
                <a16:creationId xmlns:a16="http://schemas.microsoft.com/office/drawing/2014/main" id="{2C88FD57-A5F3-52CF-A46D-C01A00CACE35}"/>
              </a:ext>
            </a:extLst>
          </p:cNvPr>
          <p:cNvSpPr txBox="1">
            <a:spLocks/>
          </p:cNvSpPr>
          <p:nvPr/>
        </p:nvSpPr>
        <p:spPr>
          <a:xfrm>
            <a:off x="9088282" y="2705100"/>
            <a:ext cx="7315200" cy="48768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solidFill>
                  <a:schemeClr val="bg1"/>
                </a:solidFill>
                <a:latin typeface="Arial" panose="020B0604020202020204" pitchFamily="34" charset="0"/>
                <a:cs typeface="Arial" panose="020B0604020202020204" pitchFamily="34" charset="0"/>
              </a:rPr>
              <a:t>Key Components of the EPCIS</a:t>
            </a:r>
          </a:p>
          <a:p>
            <a:endParaRPr lang="en-US" sz="1800" dirty="0">
              <a:solidFill>
                <a:schemeClr val="bg1"/>
              </a:solidFill>
              <a:latin typeface="Arial" panose="020B0604020202020204" pitchFamily="34"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&lt;</a:t>
            </a:r>
            <a:r>
              <a:rPr lang="en-US" sz="1800" dirty="0" err="1">
                <a:solidFill>
                  <a:schemeClr val="bg1"/>
                </a:solidFill>
                <a:latin typeface="Arial" panose="020B0604020202020204" pitchFamily="34" charset="0"/>
                <a:cs typeface="Arial" panose="020B0604020202020204" pitchFamily="34" charset="0"/>
              </a:rPr>
              <a:t>eventTime</a:t>
            </a:r>
            <a:r>
              <a:rPr lang="en-US" sz="1800" dirty="0">
                <a:solidFill>
                  <a:schemeClr val="bg1"/>
                </a:solidFill>
                <a:latin typeface="Arial" panose="020B0604020202020204" pitchFamily="34" charset="0"/>
                <a:cs typeface="Arial" panose="020B0604020202020204" pitchFamily="34" charset="0"/>
              </a:rPr>
              <a:t>&gt; </a:t>
            </a:r>
            <a:r>
              <a:rPr lang="en-US" sz="1800" dirty="0">
                <a:solidFill>
                  <a:schemeClr val="bg1"/>
                </a:solidFill>
                <a:latin typeface="Arial" panose="020B0604020202020204" pitchFamily="34" charset="0"/>
                <a:cs typeface="Arial" panose="020B0604020202020204" pitchFamily="34" charset="0"/>
                <a:sym typeface="Wingdings" panose="05000000000000000000" pitchFamily="2" charset="2"/>
              </a:rPr>
              <a:t> When the event occurred</a:t>
            </a:r>
          </a:p>
          <a:p>
            <a:r>
              <a:rPr lang="en-US" sz="1800" dirty="0">
                <a:solidFill>
                  <a:schemeClr val="bg1"/>
                </a:solidFill>
                <a:latin typeface="Arial" panose="020B0604020202020204" pitchFamily="34" charset="0"/>
                <a:cs typeface="Arial" panose="020B0604020202020204" pitchFamily="34" charset="0"/>
                <a:sym typeface="Wingdings" panose="05000000000000000000" pitchFamily="2" charset="2"/>
              </a:rPr>
              <a:t>&lt;</a:t>
            </a:r>
            <a:r>
              <a:rPr lang="en-US" sz="1800" dirty="0" err="1">
                <a:solidFill>
                  <a:schemeClr val="bg1"/>
                </a:solidFill>
                <a:latin typeface="Arial" panose="020B0604020202020204" pitchFamily="34" charset="0"/>
                <a:cs typeface="Arial" panose="020B0604020202020204" pitchFamily="34" charset="0"/>
                <a:sym typeface="Wingdings" panose="05000000000000000000" pitchFamily="2" charset="2"/>
              </a:rPr>
              <a:t>epcList</a:t>
            </a:r>
            <a:r>
              <a:rPr lang="en-US" sz="1800" dirty="0">
                <a:solidFill>
                  <a:schemeClr val="bg1"/>
                </a:solidFill>
                <a:latin typeface="Arial" panose="020B0604020202020204" pitchFamily="34" charset="0"/>
                <a:cs typeface="Arial" panose="020B0604020202020204" pitchFamily="34" charset="0"/>
                <a:sym typeface="Wingdings" panose="05000000000000000000" pitchFamily="2" charset="2"/>
              </a:rPr>
              <a:t>&gt;  Unique code for each item-serial number</a:t>
            </a:r>
          </a:p>
          <a:p>
            <a:r>
              <a:rPr lang="en-US" sz="1800" dirty="0">
                <a:solidFill>
                  <a:schemeClr val="bg1"/>
                </a:solidFill>
                <a:latin typeface="Arial" panose="020B0604020202020204" pitchFamily="34" charset="0"/>
                <a:cs typeface="Arial" panose="020B0604020202020204" pitchFamily="34" charset="0"/>
                <a:sym typeface="Wingdings" panose="05000000000000000000" pitchFamily="2" charset="2"/>
              </a:rPr>
              <a:t>&lt;action&gt;  ADD, OBSERVE, DELETE</a:t>
            </a:r>
          </a:p>
          <a:p>
            <a:r>
              <a:rPr lang="en-US" sz="1800" dirty="0">
                <a:solidFill>
                  <a:schemeClr val="bg1"/>
                </a:solidFill>
                <a:latin typeface="Arial" panose="020B0604020202020204" pitchFamily="34" charset="0"/>
                <a:cs typeface="Arial" panose="020B0604020202020204" pitchFamily="34" charset="0"/>
                <a:sym typeface="Wingdings" panose="05000000000000000000" pitchFamily="2" charset="2"/>
              </a:rPr>
              <a:t>&lt;</a:t>
            </a:r>
            <a:r>
              <a:rPr lang="en-US" sz="1800" dirty="0" err="1">
                <a:solidFill>
                  <a:schemeClr val="bg1"/>
                </a:solidFill>
                <a:latin typeface="Arial" panose="020B0604020202020204" pitchFamily="34" charset="0"/>
                <a:cs typeface="Arial" panose="020B0604020202020204" pitchFamily="34" charset="0"/>
                <a:sym typeface="Wingdings" panose="05000000000000000000" pitchFamily="2" charset="2"/>
              </a:rPr>
              <a:t>bizStep</a:t>
            </a:r>
            <a:r>
              <a:rPr lang="en-US" sz="1800" dirty="0">
                <a:solidFill>
                  <a:schemeClr val="bg1"/>
                </a:solidFill>
                <a:latin typeface="Arial" panose="020B0604020202020204" pitchFamily="34" charset="0"/>
                <a:cs typeface="Arial" panose="020B0604020202020204" pitchFamily="34" charset="0"/>
                <a:sym typeface="Wingdings" panose="05000000000000000000" pitchFamily="2" charset="2"/>
              </a:rPr>
              <a:t>&gt; What process happened Packing/Shipping /Receiving Step, </a:t>
            </a:r>
            <a:r>
              <a:rPr lang="en-US" sz="1800" dirty="0" err="1">
                <a:solidFill>
                  <a:schemeClr val="bg1"/>
                </a:solidFill>
                <a:latin typeface="Arial" panose="020B0604020202020204" pitchFamily="34" charset="0"/>
                <a:cs typeface="Arial" panose="020B0604020202020204" pitchFamily="34" charset="0"/>
                <a:sym typeface="Wingdings" panose="05000000000000000000" pitchFamily="2" charset="2"/>
              </a:rPr>
              <a:t>etc</a:t>
            </a:r>
            <a:endParaRPr lang="en-US" sz="1800" dirty="0">
              <a:solidFill>
                <a:schemeClr val="bg1"/>
              </a:solidFill>
              <a:latin typeface="Arial" panose="020B0604020202020204" pitchFamily="34" charset="0"/>
              <a:cs typeface="Arial" panose="020B0604020202020204" pitchFamily="34" charset="0"/>
              <a:sym typeface="Wingdings" panose="05000000000000000000" pitchFamily="2" charset="2"/>
            </a:endParaRPr>
          </a:p>
          <a:p>
            <a:r>
              <a:rPr lang="en-US" sz="1800" dirty="0">
                <a:solidFill>
                  <a:schemeClr val="bg1"/>
                </a:solidFill>
                <a:latin typeface="Arial" panose="020B0604020202020204" pitchFamily="34" charset="0"/>
                <a:cs typeface="Arial" panose="020B0604020202020204" pitchFamily="34" charset="0"/>
                <a:sym typeface="Wingdings" panose="05000000000000000000" pitchFamily="2" charset="2"/>
              </a:rPr>
              <a:t>&lt;disposition&gt;  Product status (on the move, in use or retired)</a:t>
            </a:r>
            <a:endParaRPr lang="en-US" sz="1800" dirty="0">
              <a:solidFill>
                <a:schemeClr val="bg1"/>
              </a:solidFill>
              <a:latin typeface="Arial" panose="020B0604020202020204" pitchFamily="34"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sym typeface="Wingdings" panose="05000000000000000000" pitchFamily="2" charset="2"/>
              </a:rPr>
              <a:t>&lt;</a:t>
            </a:r>
            <a:r>
              <a:rPr lang="en-US" sz="1800" dirty="0" err="1">
                <a:solidFill>
                  <a:schemeClr val="bg1"/>
                </a:solidFill>
                <a:latin typeface="Arial" panose="020B0604020202020204" pitchFamily="34" charset="0"/>
                <a:cs typeface="Arial" panose="020B0604020202020204" pitchFamily="34" charset="0"/>
                <a:sym typeface="Wingdings" panose="05000000000000000000" pitchFamily="2" charset="2"/>
              </a:rPr>
              <a:t>bizTransaction</a:t>
            </a:r>
            <a:r>
              <a:rPr lang="en-US" sz="1800" dirty="0">
                <a:solidFill>
                  <a:schemeClr val="bg1"/>
                </a:solidFill>
                <a:latin typeface="Arial" panose="020B0604020202020204" pitchFamily="34" charset="0"/>
                <a:cs typeface="Arial" panose="020B0604020202020204" pitchFamily="34" charset="0"/>
                <a:sym typeface="Wingdings" panose="05000000000000000000" pitchFamily="2" charset="2"/>
              </a:rPr>
              <a:t>&gt;  related paperwork (like a purchase order or packing slip)</a:t>
            </a:r>
          </a:p>
          <a:p>
            <a:r>
              <a:rPr lang="en-US" sz="1800" dirty="0">
                <a:solidFill>
                  <a:schemeClr val="bg1"/>
                </a:solidFill>
                <a:latin typeface="Arial" panose="020B0604020202020204" pitchFamily="34" charset="0"/>
                <a:cs typeface="Arial" panose="020B0604020202020204" pitchFamily="34" charset="0"/>
                <a:sym typeface="Wingdings" panose="05000000000000000000" pitchFamily="2" charset="2"/>
              </a:rPr>
              <a:t>&lt;</a:t>
            </a:r>
            <a:r>
              <a:rPr lang="en-US" sz="1800" dirty="0" err="1">
                <a:solidFill>
                  <a:schemeClr val="bg1"/>
                </a:solidFill>
                <a:latin typeface="Arial" panose="020B0604020202020204" pitchFamily="34" charset="0"/>
                <a:cs typeface="Arial" panose="020B0604020202020204" pitchFamily="34" charset="0"/>
                <a:sym typeface="Wingdings" panose="05000000000000000000" pitchFamily="2" charset="2"/>
              </a:rPr>
              <a:t>sourceList</a:t>
            </a:r>
            <a:r>
              <a:rPr lang="en-US" sz="1800" dirty="0">
                <a:solidFill>
                  <a:schemeClr val="bg1"/>
                </a:solidFill>
                <a:latin typeface="Arial" panose="020B0604020202020204" pitchFamily="34" charset="0"/>
                <a:cs typeface="Arial" panose="020B0604020202020204" pitchFamily="34" charset="0"/>
                <a:sym typeface="Wingdings" panose="05000000000000000000" pitchFamily="2" charset="2"/>
              </a:rPr>
              <a:t>&gt;  and &lt;</a:t>
            </a:r>
            <a:r>
              <a:rPr lang="en-US" sz="1800" dirty="0" err="1">
                <a:solidFill>
                  <a:schemeClr val="bg1"/>
                </a:solidFill>
                <a:latin typeface="Arial" panose="020B0604020202020204" pitchFamily="34" charset="0"/>
                <a:cs typeface="Arial" panose="020B0604020202020204" pitchFamily="34" charset="0"/>
                <a:sym typeface="Wingdings" panose="05000000000000000000" pitchFamily="2" charset="2"/>
              </a:rPr>
              <a:t>destinationList</a:t>
            </a:r>
            <a:r>
              <a:rPr lang="en-US" sz="1800" dirty="0">
                <a:solidFill>
                  <a:schemeClr val="bg1"/>
                </a:solidFill>
                <a:latin typeface="Arial" panose="020B0604020202020204" pitchFamily="34" charset="0"/>
                <a:cs typeface="Arial" panose="020B0604020202020204" pitchFamily="34" charset="0"/>
                <a:sym typeface="Wingdings" panose="05000000000000000000" pitchFamily="2" charset="2"/>
              </a:rPr>
              <a:t>&gt;  Who sent it and who received it (using special location codes, like company IDs) These company IDs are called Global Location Number-GLN and Serialized Global location number SGLN</a:t>
            </a:r>
          </a:p>
          <a:p>
            <a:r>
              <a:rPr lang="en-US" sz="1800" dirty="0">
                <a:solidFill>
                  <a:schemeClr val="bg1"/>
                </a:solidFill>
                <a:latin typeface="Arial" panose="020B0604020202020204" pitchFamily="34" charset="0"/>
                <a:cs typeface="Arial" panose="020B0604020202020204" pitchFamily="34" charset="0"/>
                <a:sym typeface="Wingdings" panose="05000000000000000000" pitchFamily="2" charset="2"/>
              </a:rPr>
              <a:t>&lt;</a:t>
            </a:r>
            <a:r>
              <a:rPr lang="en-US" sz="1800" dirty="0" err="1">
                <a:solidFill>
                  <a:schemeClr val="bg1"/>
                </a:solidFill>
                <a:latin typeface="Arial" panose="020B0604020202020204" pitchFamily="34" charset="0"/>
                <a:cs typeface="Arial" panose="020B0604020202020204" pitchFamily="34" charset="0"/>
                <a:sym typeface="Wingdings" panose="05000000000000000000" pitchFamily="2" charset="2"/>
              </a:rPr>
              <a:t>lotNumber</a:t>
            </a:r>
            <a:r>
              <a:rPr lang="en-US" sz="1800" dirty="0">
                <a:solidFill>
                  <a:schemeClr val="bg1"/>
                </a:solidFill>
                <a:latin typeface="Arial" panose="020B0604020202020204" pitchFamily="34" charset="0"/>
                <a:cs typeface="Arial" panose="020B0604020202020204" pitchFamily="34" charset="0"/>
                <a:sym typeface="Wingdings" panose="05000000000000000000" pitchFamily="2" charset="2"/>
              </a:rPr>
              <a:t>&gt;  Group ID for a batch or drugs (Important for safety and recalls)</a:t>
            </a:r>
          </a:p>
          <a:p>
            <a:r>
              <a:rPr lang="en-US" sz="1800" dirty="0">
                <a:solidFill>
                  <a:schemeClr val="bg1"/>
                </a:solidFill>
                <a:latin typeface="Arial" panose="020B0604020202020204" pitchFamily="34" charset="0"/>
                <a:cs typeface="Arial" panose="020B0604020202020204" pitchFamily="34" charset="0"/>
                <a:sym typeface="Wingdings" panose="05000000000000000000" pitchFamily="2" charset="2"/>
              </a:rPr>
              <a:t>&lt;</a:t>
            </a:r>
            <a:r>
              <a:rPr lang="en-US" sz="1800" dirty="0" err="1">
                <a:solidFill>
                  <a:schemeClr val="bg1"/>
                </a:solidFill>
                <a:latin typeface="Arial" panose="020B0604020202020204" pitchFamily="34" charset="0"/>
                <a:cs typeface="Arial" panose="020B0604020202020204" pitchFamily="34" charset="0"/>
                <a:sym typeface="Wingdings" panose="05000000000000000000" pitchFamily="2" charset="2"/>
              </a:rPr>
              <a:t>expirationDate</a:t>
            </a:r>
            <a:r>
              <a:rPr lang="en-US" sz="1800" dirty="0">
                <a:solidFill>
                  <a:schemeClr val="bg1"/>
                </a:solidFill>
                <a:latin typeface="Arial" panose="020B0604020202020204" pitchFamily="34" charset="0"/>
                <a:cs typeface="Arial" panose="020B0604020202020204" pitchFamily="34" charset="0"/>
                <a:sym typeface="Wingdings" panose="05000000000000000000" pitchFamily="2" charset="2"/>
              </a:rPr>
              <a:t>&gt;  When the drug expires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7416B"/>
        </a:solidFill>
        <a:effectLst/>
      </p:bgPr>
    </p:bg>
    <p:spTree>
      <p:nvGrpSpPr>
        <p:cNvPr id="1" name=""/>
        <p:cNvGrpSpPr/>
        <p:nvPr/>
      </p:nvGrpSpPr>
      <p:grpSpPr>
        <a:xfrm>
          <a:off x="0" y="0"/>
          <a:ext cx="0" cy="0"/>
          <a:chOff x="0" y="0"/>
          <a:chExt cx="0" cy="0"/>
        </a:xfrm>
      </p:grpSpPr>
      <p:sp>
        <p:nvSpPr>
          <p:cNvPr id="2" name="Freeform 2"/>
          <p:cNvSpPr/>
          <p:nvPr/>
        </p:nvSpPr>
        <p:spPr>
          <a:xfrm flipH="1">
            <a:off x="0" y="4874340"/>
            <a:ext cx="4400302" cy="5432472"/>
          </a:xfrm>
          <a:custGeom>
            <a:avLst/>
            <a:gdLst/>
            <a:ahLst/>
            <a:cxnLst/>
            <a:rect l="l" t="t" r="r" b="b"/>
            <a:pathLst>
              <a:path w="7099247" h="8764503">
                <a:moveTo>
                  <a:pt x="7099247" y="0"/>
                </a:moveTo>
                <a:lnTo>
                  <a:pt x="0" y="0"/>
                </a:lnTo>
                <a:lnTo>
                  <a:pt x="0" y="8764503"/>
                </a:lnTo>
                <a:lnTo>
                  <a:pt x="7099247" y="8764503"/>
                </a:lnTo>
                <a:lnTo>
                  <a:pt x="709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735917" y="6734917"/>
            <a:ext cx="3552083" cy="3552083"/>
          </a:xfrm>
          <a:custGeom>
            <a:avLst/>
            <a:gdLst/>
            <a:ahLst/>
            <a:cxnLst/>
            <a:rect l="l" t="t" r="r" b="b"/>
            <a:pathLst>
              <a:path w="3552083" h="3552083">
                <a:moveTo>
                  <a:pt x="0" y="0"/>
                </a:moveTo>
                <a:lnTo>
                  <a:pt x="3552083" y="0"/>
                </a:lnTo>
                <a:lnTo>
                  <a:pt x="3552083" y="3552083"/>
                </a:lnTo>
                <a:lnTo>
                  <a:pt x="0" y="3552083"/>
                </a:lnTo>
                <a:lnTo>
                  <a:pt x="0" y="0"/>
                </a:lnTo>
                <a:close/>
              </a:path>
            </a:pathLst>
          </a:custGeom>
          <a:blipFill>
            <a:blip r:embed="rId4"/>
            <a:stretch>
              <a:fillRect/>
            </a:stretch>
          </a:blipFill>
        </p:spPr>
        <p:txBody>
          <a:bodyPr/>
          <a:lstStyle/>
          <a:p>
            <a:endParaRPr lang="en-US"/>
          </a:p>
        </p:txBody>
      </p:sp>
      <p:sp>
        <p:nvSpPr>
          <p:cNvPr id="4" name="Title 1">
            <a:extLst>
              <a:ext uri="{FF2B5EF4-FFF2-40B4-BE49-F238E27FC236}">
                <a16:creationId xmlns:a16="http://schemas.microsoft.com/office/drawing/2014/main" id="{C47BAB5C-80B0-47CD-E6AF-5014DF8C763E}"/>
              </a:ext>
            </a:extLst>
          </p:cNvPr>
          <p:cNvSpPr txBox="1">
            <a:spLocks/>
          </p:cNvSpPr>
          <p:nvPr/>
        </p:nvSpPr>
        <p:spPr>
          <a:xfrm>
            <a:off x="4254408" y="266700"/>
            <a:ext cx="9779183" cy="174441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latin typeface="Arial" panose="020B0604020202020204" pitchFamily="34" charset="0"/>
                <a:cs typeface="Arial" panose="020B0604020202020204" pitchFamily="34" charset="0"/>
              </a:rPr>
              <a:t>Serialization &amp; Traceability Flow</a:t>
            </a:r>
          </a:p>
        </p:txBody>
      </p:sp>
      <p:sp>
        <p:nvSpPr>
          <p:cNvPr id="11" name="Title 1">
            <a:extLst>
              <a:ext uri="{FF2B5EF4-FFF2-40B4-BE49-F238E27FC236}">
                <a16:creationId xmlns:a16="http://schemas.microsoft.com/office/drawing/2014/main" id="{052E68DA-12DB-434E-8660-4054830C1811}"/>
              </a:ext>
            </a:extLst>
          </p:cNvPr>
          <p:cNvSpPr txBox="1">
            <a:spLocks/>
          </p:cNvSpPr>
          <p:nvPr/>
        </p:nvSpPr>
        <p:spPr>
          <a:xfrm>
            <a:off x="5096900" y="3571554"/>
            <a:ext cx="2328990" cy="2179638"/>
          </a:xfrm>
          <a:prstGeom prst="rect">
            <a:avLst/>
          </a:prstGeom>
          <a:ln>
            <a:solidFill>
              <a:schemeClr val="tx1">
                <a:lumMod val="50000"/>
                <a:lumOff val="50000"/>
              </a:schemeClr>
            </a:solidFill>
          </a:ln>
        </p:spPr>
        <p:txBody>
          <a:bodyPr vert="horz" lIns="91440" tIns="45720" rIns="91440" bIns="45720" rtlCol="0" anchor="b">
            <a:noAutofit/>
          </a:bodyPr>
          <a:lstStyle>
            <a:lvl1pPr algn="l" defTabSz="914400" rtl="0" eaLnBrk="1" latinLnBrk="0" hangingPunct="1">
              <a:lnSpc>
                <a:spcPct val="80000"/>
              </a:lnSpc>
              <a:spcBef>
                <a:spcPct val="0"/>
              </a:spcBef>
              <a:buNone/>
              <a:defRPr sz="4200" b="1" kern="1200">
                <a:solidFill>
                  <a:schemeClr val="tx1"/>
                </a:solidFill>
                <a:latin typeface="+mj-lt"/>
                <a:ea typeface="+mj-ea"/>
                <a:cs typeface="+mj-cs"/>
              </a:defRPr>
            </a:lvl1pPr>
          </a:lstStyle>
          <a:p>
            <a:endParaRPr lang="en-US" sz="2000" dirty="0">
              <a:solidFill>
                <a:schemeClr val="accent1"/>
              </a:solidFill>
              <a:latin typeface="Arial" panose="020B0604020202020204" pitchFamily="34" charset="0"/>
              <a:cs typeface="Arial" panose="020B0604020202020204" pitchFamily="34" charset="0"/>
            </a:endParaRPr>
          </a:p>
        </p:txBody>
      </p:sp>
      <p:pic>
        <p:nvPicPr>
          <p:cNvPr id="15" name="Graphic 14" descr="Arrow Right with solid fill">
            <a:extLst>
              <a:ext uri="{FF2B5EF4-FFF2-40B4-BE49-F238E27FC236}">
                <a16:creationId xmlns:a16="http://schemas.microsoft.com/office/drawing/2014/main" id="{092B066D-D235-C919-D2C4-6D70D6FFEE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98280" y="4281110"/>
            <a:ext cx="457200" cy="797223"/>
          </a:xfrm>
          <a:prstGeom prst="rect">
            <a:avLst/>
          </a:prstGeom>
        </p:spPr>
      </p:pic>
      <p:sp>
        <p:nvSpPr>
          <p:cNvPr id="19" name="Rectangle 18">
            <a:extLst>
              <a:ext uri="{FF2B5EF4-FFF2-40B4-BE49-F238E27FC236}">
                <a16:creationId xmlns:a16="http://schemas.microsoft.com/office/drawing/2014/main" id="{0C961ACE-8605-FF14-AFAF-4131AA4F2723}"/>
              </a:ext>
            </a:extLst>
          </p:cNvPr>
          <p:cNvSpPr/>
          <p:nvPr/>
        </p:nvSpPr>
        <p:spPr>
          <a:xfrm>
            <a:off x="2319707" y="4372452"/>
            <a:ext cx="1996254" cy="461665"/>
          </a:xfrm>
          <a:prstGeom prst="rect">
            <a:avLst/>
          </a:prstGeom>
          <a:noFill/>
        </p:spPr>
        <p:txBody>
          <a:bodyPr wrap="square" lIns="91440" tIns="45720" rIns="91440" bIns="45720">
            <a:spAutoFit/>
          </a:bodyPr>
          <a:lstStyle/>
          <a:p>
            <a:pPr algn="ctr"/>
            <a:r>
              <a:rPr lang="en-US" sz="24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Serialization</a:t>
            </a:r>
            <a:endParaRPr lang="en-US"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211DAAC2-E819-197A-9EDC-7B0459AD240C}"/>
              </a:ext>
            </a:extLst>
          </p:cNvPr>
          <p:cNvSpPr/>
          <p:nvPr/>
        </p:nvSpPr>
        <p:spPr>
          <a:xfrm>
            <a:off x="5260272" y="4372452"/>
            <a:ext cx="2002245" cy="461665"/>
          </a:xfrm>
          <a:prstGeom prst="rect">
            <a:avLst/>
          </a:prstGeom>
          <a:noFill/>
        </p:spPr>
        <p:txBody>
          <a:bodyPr wrap="square" lIns="91440" tIns="45720" rIns="91440" bIns="45720">
            <a:spAutoFit/>
          </a:bodyPr>
          <a:lstStyle/>
          <a:p>
            <a:pPr algn="ctr"/>
            <a:r>
              <a:rPr lang="en-US" sz="24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Packaging</a:t>
            </a:r>
          </a:p>
        </p:txBody>
      </p:sp>
      <p:sp>
        <p:nvSpPr>
          <p:cNvPr id="21" name="Rectangle 20">
            <a:extLst>
              <a:ext uri="{FF2B5EF4-FFF2-40B4-BE49-F238E27FC236}">
                <a16:creationId xmlns:a16="http://schemas.microsoft.com/office/drawing/2014/main" id="{0586A392-F3E3-63A0-5342-52831B250CC9}"/>
              </a:ext>
            </a:extLst>
          </p:cNvPr>
          <p:cNvSpPr/>
          <p:nvPr/>
        </p:nvSpPr>
        <p:spPr>
          <a:xfrm>
            <a:off x="8218386" y="4372452"/>
            <a:ext cx="2069726" cy="461665"/>
          </a:xfrm>
          <a:prstGeom prst="rect">
            <a:avLst/>
          </a:prstGeom>
          <a:noFill/>
        </p:spPr>
        <p:txBody>
          <a:bodyPr wrap="square" lIns="91440" tIns="45720" rIns="91440" bIns="45720">
            <a:spAutoFit/>
          </a:bodyPr>
          <a:lstStyle/>
          <a:p>
            <a:pPr algn="ctr"/>
            <a:r>
              <a:rPr lang="en-US" sz="24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Shipping</a:t>
            </a:r>
          </a:p>
        </p:txBody>
      </p:sp>
      <p:sp>
        <p:nvSpPr>
          <p:cNvPr id="22" name="Rectangle 21">
            <a:extLst>
              <a:ext uri="{FF2B5EF4-FFF2-40B4-BE49-F238E27FC236}">
                <a16:creationId xmlns:a16="http://schemas.microsoft.com/office/drawing/2014/main" id="{87AEB817-AC5A-D4B5-390B-82598C200F6B}"/>
              </a:ext>
            </a:extLst>
          </p:cNvPr>
          <p:cNvSpPr/>
          <p:nvPr/>
        </p:nvSpPr>
        <p:spPr>
          <a:xfrm>
            <a:off x="11215811" y="4365144"/>
            <a:ext cx="1737918" cy="461665"/>
          </a:xfrm>
          <a:prstGeom prst="rect">
            <a:avLst/>
          </a:prstGeom>
          <a:noFill/>
        </p:spPr>
        <p:txBody>
          <a:bodyPr wrap="square" lIns="91440" tIns="45720" rIns="91440" bIns="45720">
            <a:spAutoFit/>
          </a:bodyPr>
          <a:lstStyle/>
          <a:p>
            <a:pPr algn="ctr"/>
            <a:r>
              <a:rPr lang="en-US" sz="24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Receiving</a:t>
            </a:r>
          </a:p>
        </p:txBody>
      </p:sp>
      <p:sp>
        <p:nvSpPr>
          <p:cNvPr id="23" name="Rectangle 22">
            <a:extLst>
              <a:ext uri="{FF2B5EF4-FFF2-40B4-BE49-F238E27FC236}">
                <a16:creationId xmlns:a16="http://schemas.microsoft.com/office/drawing/2014/main" id="{0EDD08E9-2100-FA9B-6BB5-C7F7E6C6BD0A}"/>
              </a:ext>
            </a:extLst>
          </p:cNvPr>
          <p:cNvSpPr/>
          <p:nvPr/>
        </p:nvSpPr>
        <p:spPr>
          <a:xfrm>
            <a:off x="13852419" y="4334151"/>
            <a:ext cx="2205536" cy="461665"/>
          </a:xfrm>
          <a:prstGeom prst="rect">
            <a:avLst/>
          </a:prstGeom>
          <a:noFill/>
        </p:spPr>
        <p:txBody>
          <a:bodyPr wrap="square" lIns="91440" tIns="45720" rIns="91440" bIns="45720">
            <a:spAutoFit/>
          </a:bodyPr>
          <a:lstStyle/>
          <a:p>
            <a:pPr algn="ctr"/>
            <a:r>
              <a:rPr lang="en-US" sz="24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Dispensing</a:t>
            </a:r>
          </a:p>
        </p:txBody>
      </p:sp>
      <p:sp>
        <p:nvSpPr>
          <p:cNvPr id="5" name="Title 1">
            <a:extLst>
              <a:ext uri="{FF2B5EF4-FFF2-40B4-BE49-F238E27FC236}">
                <a16:creationId xmlns:a16="http://schemas.microsoft.com/office/drawing/2014/main" id="{E2A9CF4A-59D4-36D6-A0B5-0813ED5FE3D8}"/>
              </a:ext>
            </a:extLst>
          </p:cNvPr>
          <p:cNvSpPr txBox="1">
            <a:spLocks/>
          </p:cNvSpPr>
          <p:nvPr/>
        </p:nvSpPr>
        <p:spPr>
          <a:xfrm>
            <a:off x="2197186" y="3587238"/>
            <a:ext cx="2328990" cy="2179638"/>
          </a:xfrm>
          <a:prstGeom prst="rect">
            <a:avLst/>
          </a:prstGeom>
          <a:ln>
            <a:solidFill>
              <a:schemeClr val="tx1">
                <a:lumMod val="50000"/>
                <a:lumOff val="50000"/>
              </a:schemeClr>
            </a:solidFill>
          </a:ln>
        </p:spPr>
        <p:txBody>
          <a:bodyPr vert="horz" lIns="91440" tIns="45720" rIns="91440" bIns="45720" rtlCol="0" anchor="b">
            <a:noAutofit/>
          </a:bodyPr>
          <a:lstStyle>
            <a:lvl1pPr algn="l" defTabSz="914400" rtl="0" eaLnBrk="1" latinLnBrk="0" hangingPunct="1">
              <a:lnSpc>
                <a:spcPct val="80000"/>
              </a:lnSpc>
              <a:spcBef>
                <a:spcPct val="0"/>
              </a:spcBef>
              <a:buNone/>
              <a:defRPr sz="4200" b="1" kern="1200">
                <a:solidFill>
                  <a:schemeClr val="tx1"/>
                </a:solidFill>
                <a:latin typeface="+mj-lt"/>
                <a:ea typeface="+mj-ea"/>
                <a:cs typeface="+mj-cs"/>
              </a:defRPr>
            </a:lvl1pPr>
          </a:lstStyle>
          <a:p>
            <a:endParaRPr lang="en-US" sz="2000" dirty="0">
              <a:solidFill>
                <a:schemeClr val="accent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17FA6E-062B-B12B-F047-09B9D43FEAF9}"/>
              </a:ext>
            </a:extLst>
          </p:cNvPr>
          <p:cNvSpPr txBox="1">
            <a:spLocks/>
          </p:cNvSpPr>
          <p:nvPr/>
        </p:nvSpPr>
        <p:spPr>
          <a:xfrm>
            <a:off x="13792200" y="3567771"/>
            <a:ext cx="2328990" cy="2179638"/>
          </a:xfrm>
          <a:prstGeom prst="rect">
            <a:avLst/>
          </a:prstGeom>
          <a:ln>
            <a:solidFill>
              <a:schemeClr val="tx1">
                <a:lumMod val="50000"/>
                <a:lumOff val="50000"/>
              </a:schemeClr>
            </a:solidFill>
          </a:ln>
        </p:spPr>
        <p:txBody>
          <a:bodyPr vert="horz" lIns="91440" tIns="45720" rIns="91440" bIns="45720" rtlCol="0" anchor="b">
            <a:noAutofit/>
          </a:bodyPr>
          <a:lstStyle>
            <a:lvl1pPr algn="l" defTabSz="914400" rtl="0" eaLnBrk="1" latinLnBrk="0" hangingPunct="1">
              <a:lnSpc>
                <a:spcPct val="80000"/>
              </a:lnSpc>
              <a:spcBef>
                <a:spcPct val="0"/>
              </a:spcBef>
              <a:buNone/>
              <a:defRPr sz="4200" b="1" kern="1200">
                <a:solidFill>
                  <a:schemeClr val="tx1"/>
                </a:solidFill>
                <a:latin typeface="+mj-lt"/>
                <a:ea typeface="+mj-ea"/>
                <a:cs typeface="+mj-cs"/>
              </a:defRPr>
            </a:lvl1pPr>
          </a:lstStyle>
          <a:p>
            <a:endParaRPr lang="en-US" sz="2000" dirty="0">
              <a:solidFill>
                <a:schemeClr val="accent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89658F2C-9BE9-F80A-61C2-32CA2E2FDC7B}"/>
              </a:ext>
            </a:extLst>
          </p:cNvPr>
          <p:cNvSpPr txBox="1">
            <a:spLocks/>
          </p:cNvSpPr>
          <p:nvPr/>
        </p:nvSpPr>
        <p:spPr>
          <a:xfrm>
            <a:off x="10920275" y="3567771"/>
            <a:ext cx="2328990" cy="2179638"/>
          </a:xfrm>
          <a:prstGeom prst="rect">
            <a:avLst/>
          </a:prstGeom>
          <a:ln>
            <a:solidFill>
              <a:schemeClr val="tx1">
                <a:lumMod val="50000"/>
                <a:lumOff val="50000"/>
              </a:schemeClr>
            </a:solidFill>
          </a:ln>
        </p:spPr>
        <p:txBody>
          <a:bodyPr vert="horz" lIns="91440" tIns="45720" rIns="91440" bIns="45720" rtlCol="0" anchor="b">
            <a:noAutofit/>
          </a:bodyPr>
          <a:lstStyle>
            <a:lvl1pPr algn="l" defTabSz="914400" rtl="0" eaLnBrk="1" latinLnBrk="0" hangingPunct="1">
              <a:lnSpc>
                <a:spcPct val="80000"/>
              </a:lnSpc>
              <a:spcBef>
                <a:spcPct val="0"/>
              </a:spcBef>
              <a:buNone/>
              <a:defRPr sz="4200" b="1" kern="1200">
                <a:solidFill>
                  <a:schemeClr val="tx1"/>
                </a:solidFill>
                <a:latin typeface="+mj-lt"/>
                <a:ea typeface="+mj-ea"/>
                <a:cs typeface="+mj-cs"/>
              </a:defRPr>
            </a:lvl1pPr>
          </a:lstStyle>
          <a:p>
            <a:endParaRPr lang="en-US" sz="2000" dirty="0">
              <a:solidFill>
                <a:schemeClr val="accent1"/>
              </a:solidFill>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D5B6F533-5056-7281-7B4F-F29AFC999A5F}"/>
              </a:ext>
            </a:extLst>
          </p:cNvPr>
          <p:cNvSpPr txBox="1">
            <a:spLocks/>
          </p:cNvSpPr>
          <p:nvPr/>
        </p:nvSpPr>
        <p:spPr>
          <a:xfrm>
            <a:off x="8001578" y="3567771"/>
            <a:ext cx="2328990" cy="2179638"/>
          </a:xfrm>
          <a:prstGeom prst="rect">
            <a:avLst/>
          </a:prstGeom>
          <a:ln>
            <a:solidFill>
              <a:schemeClr val="tx1">
                <a:lumMod val="50000"/>
                <a:lumOff val="50000"/>
              </a:schemeClr>
            </a:solidFill>
          </a:ln>
        </p:spPr>
        <p:txBody>
          <a:bodyPr vert="horz" lIns="91440" tIns="45720" rIns="91440" bIns="45720" rtlCol="0" anchor="b">
            <a:noAutofit/>
          </a:bodyPr>
          <a:lstStyle>
            <a:lvl1pPr algn="l" defTabSz="914400" rtl="0" eaLnBrk="1" latinLnBrk="0" hangingPunct="1">
              <a:lnSpc>
                <a:spcPct val="80000"/>
              </a:lnSpc>
              <a:spcBef>
                <a:spcPct val="0"/>
              </a:spcBef>
              <a:buNone/>
              <a:defRPr sz="4200" b="1" kern="1200">
                <a:solidFill>
                  <a:schemeClr val="tx1"/>
                </a:solidFill>
                <a:latin typeface="+mj-lt"/>
                <a:ea typeface="+mj-ea"/>
                <a:cs typeface="+mj-cs"/>
              </a:defRPr>
            </a:lvl1pPr>
          </a:lstStyle>
          <a:p>
            <a:endParaRPr lang="en-US" sz="2000" dirty="0">
              <a:solidFill>
                <a:schemeClr val="accent1"/>
              </a:solidFill>
              <a:latin typeface="Arial" panose="020B0604020202020204" pitchFamily="34" charset="0"/>
              <a:cs typeface="Arial" panose="020B0604020202020204" pitchFamily="34" charset="0"/>
            </a:endParaRPr>
          </a:p>
        </p:txBody>
      </p:sp>
      <p:pic>
        <p:nvPicPr>
          <p:cNvPr id="29" name="Graphic 28" descr="Arrow Right with solid fill">
            <a:extLst>
              <a:ext uri="{FF2B5EF4-FFF2-40B4-BE49-F238E27FC236}">
                <a16:creationId xmlns:a16="http://schemas.microsoft.com/office/drawing/2014/main" id="{C7E3771E-83DA-39C4-9661-70B7246B41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08106" y="4258978"/>
            <a:ext cx="457200" cy="797223"/>
          </a:xfrm>
          <a:prstGeom prst="rect">
            <a:avLst/>
          </a:prstGeom>
        </p:spPr>
      </p:pic>
      <p:pic>
        <p:nvPicPr>
          <p:cNvPr id="30" name="Graphic 29" descr="Arrow Right with solid fill">
            <a:extLst>
              <a:ext uri="{FF2B5EF4-FFF2-40B4-BE49-F238E27FC236}">
                <a16:creationId xmlns:a16="http://schemas.microsoft.com/office/drawing/2014/main" id="{98E3E859-0802-FF06-4369-40CE05DBD2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94463" y="4243289"/>
            <a:ext cx="457200" cy="797223"/>
          </a:xfrm>
          <a:prstGeom prst="rect">
            <a:avLst/>
          </a:prstGeom>
        </p:spPr>
      </p:pic>
      <p:pic>
        <p:nvPicPr>
          <p:cNvPr id="31" name="Graphic 30" descr="Arrow Right with solid fill">
            <a:extLst>
              <a:ext uri="{FF2B5EF4-FFF2-40B4-BE49-F238E27FC236}">
                <a16:creationId xmlns:a16="http://schemas.microsoft.com/office/drawing/2014/main" id="{4A8F261B-04ED-7F30-DF1D-3B997D8BF5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81628" y="4278445"/>
            <a:ext cx="457200" cy="79722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7416B"/>
        </a:solidFill>
        <a:effectLst/>
      </p:bgPr>
    </p:bg>
    <p:spTree>
      <p:nvGrpSpPr>
        <p:cNvPr id="1" name=""/>
        <p:cNvGrpSpPr/>
        <p:nvPr/>
      </p:nvGrpSpPr>
      <p:grpSpPr>
        <a:xfrm>
          <a:off x="0" y="0"/>
          <a:ext cx="0" cy="0"/>
          <a:chOff x="0" y="0"/>
          <a:chExt cx="0" cy="0"/>
        </a:xfrm>
      </p:grpSpPr>
      <p:sp>
        <p:nvSpPr>
          <p:cNvPr id="2" name="Freeform 2"/>
          <p:cNvSpPr/>
          <p:nvPr/>
        </p:nvSpPr>
        <p:spPr>
          <a:xfrm flipH="1">
            <a:off x="14499711" y="-227459"/>
            <a:ext cx="3998286" cy="4444598"/>
          </a:xfrm>
          <a:custGeom>
            <a:avLst/>
            <a:gdLst/>
            <a:ahLst/>
            <a:cxnLst/>
            <a:rect l="l" t="t" r="r" b="b"/>
            <a:pathLst>
              <a:path w="3998286" h="4444598">
                <a:moveTo>
                  <a:pt x="3998286" y="0"/>
                </a:moveTo>
                <a:lnTo>
                  <a:pt x="0" y="0"/>
                </a:lnTo>
                <a:lnTo>
                  <a:pt x="0" y="4444597"/>
                </a:lnTo>
                <a:lnTo>
                  <a:pt x="3998286" y="4444597"/>
                </a:lnTo>
                <a:lnTo>
                  <a:pt x="399828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2241"/>
            <a:ext cx="9144000" cy="10287000"/>
            <a:chOff x="0" y="0"/>
            <a:chExt cx="12192000" cy="13716000"/>
          </a:xfrm>
        </p:grpSpPr>
        <p:pic>
          <p:nvPicPr>
            <p:cNvPr id="4" name="Picture 4"/>
            <p:cNvPicPr>
              <a:picLocks noChangeAspect="1"/>
            </p:cNvPicPr>
            <p:nvPr/>
          </p:nvPicPr>
          <p:blipFill>
            <a:blip r:embed="rId4"/>
            <a:srcRect l="31777" r="31777"/>
            <a:stretch>
              <a:fillRect/>
            </a:stretch>
          </p:blipFill>
          <p:spPr>
            <a:xfrm>
              <a:off x="0" y="0"/>
              <a:ext cx="12192000" cy="13716000"/>
            </a:xfrm>
            <a:prstGeom prst="rect">
              <a:avLst/>
            </a:prstGeom>
          </p:spPr>
        </p:pic>
      </p:grpSp>
      <p:sp>
        <p:nvSpPr>
          <p:cNvPr id="5" name="Freeform 5"/>
          <p:cNvSpPr/>
          <p:nvPr/>
        </p:nvSpPr>
        <p:spPr>
          <a:xfrm flipV="1">
            <a:off x="-196152" y="7494835"/>
            <a:ext cx="3564095" cy="2984930"/>
          </a:xfrm>
          <a:custGeom>
            <a:avLst/>
            <a:gdLst/>
            <a:ahLst/>
            <a:cxnLst/>
            <a:rect l="l" t="t" r="r" b="b"/>
            <a:pathLst>
              <a:path w="3564095" h="2984930">
                <a:moveTo>
                  <a:pt x="0" y="2984929"/>
                </a:moveTo>
                <a:lnTo>
                  <a:pt x="3564095" y="2984929"/>
                </a:lnTo>
                <a:lnTo>
                  <a:pt x="3564095" y="0"/>
                </a:lnTo>
                <a:lnTo>
                  <a:pt x="0" y="0"/>
                </a:lnTo>
                <a:lnTo>
                  <a:pt x="0" y="298492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4735917" y="6734917"/>
            <a:ext cx="3552083" cy="3552083"/>
          </a:xfrm>
          <a:custGeom>
            <a:avLst/>
            <a:gdLst/>
            <a:ahLst/>
            <a:cxnLst/>
            <a:rect l="l" t="t" r="r" b="b"/>
            <a:pathLst>
              <a:path w="3552083" h="3552083">
                <a:moveTo>
                  <a:pt x="0" y="0"/>
                </a:moveTo>
                <a:lnTo>
                  <a:pt x="3552083" y="0"/>
                </a:lnTo>
                <a:lnTo>
                  <a:pt x="3552083" y="3552083"/>
                </a:lnTo>
                <a:lnTo>
                  <a:pt x="0" y="3552083"/>
                </a:lnTo>
                <a:lnTo>
                  <a:pt x="0" y="0"/>
                </a:lnTo>
                <a:close/>
              </a:path>
            </a:pathLst>
          </a:custGeom>
          <a:blipFill>
            <a:blip r:embed="rId7"/>
            <a:stretch>
              <a:fillRect/>
            </a:stretch>
          </a:blipFill>
        </p:spPr>
        <p:txBody>
          <a:bodyPr/>
          <a:lstStyle/>
          <a:p>
            <a:endParaRPr lang="en-US"/>
          </a:p>
        </p:txBody>
      </p:sp>
      <p:sp>
        <p:nvSpPr>
          <p:cNvPr id="7" name="Title 1">
            <a:extLst>
              <a:ext uri="{FF2B5EF4-FFF2-40B4-BE49-F238E27FC236}">
                <a16:creationId xmlns:a16="http://schemas.microsoft.com/office/drawing/2014/main" id="{F3C0D9BD-8137-A042-8B6D-8F90EE3298E9}"/>
              </a:ext>
            </a:extLst>
          </p:cNvPr>
          <p:cNvSpPr txBox="1">
            <a:spLocks/>
          </p:cNvSpPr>
          <p:nvPr/>
        </p:nvSpPr>
        <p:spPr>
          <a:xfrm>
            <a:off x="9144000" y="247703"/>
            <a:ext cx="6220278" cy="86347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latin typeface="Arial" panose="020B0604020202020204" pitchFamily="34" charset="0"/>
                <a:cs typeface="Arial" panose="020B0604020202020204" pitchFamily="34" charset="0"/>
              </a:rPr>
              <a:t>EPCIS Data Exchange Flow</a:t>
            </a:r>
          </a:p>
        </p:txBody>
      </p:sp>
      <p:sp>
        <p:nvSpPr>
          <p:cNvPr id="8" name="Flowchart: Alternate Process 7">
            <a:extLst>
              <a:ext uri="{FF2B5EF4-FFF2-40B4-BE49-F238E27FC236}">
                <a16:creationId xmlns:a16="http://schemas.microsoft.com/office/drawing/2014/main" id="{E831D5B8-0940-7CFB-B9AF-3B31E7C65937}"/>
              </a:ext>
            </a:extLst>
          </p:cNvPr>
          <p:cNvSpPr/>
          <p:nvPr/>
        </p:nvSpPr>
        <p:spPr>
          <a:xfrm>
            <a:off x="10473839" y="2302816"/>
            <a:ext cx="3711799" cy="1777879"/>
          </a:xfrm>
          <a:prstGeom prst="flowChartAlternateProcess">
            <a:avLst/>
          </a:prstGeom>
          <a:solidFill>
            <a:srgbClr val="117CC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Trading Partner A</a:t>
            </a:r>
          </a:p>
          <a:p>
            <a:pPr algn="ctr"/>
            <a:r>
              <a:rPr lang="en-US" sz="2400" dirty="0">
                <a:latin typeface="Arial" panose="020B0604020202020204" pitchFamily="34" charset="0"/>
                <a:cs typeface="Arial" panose="020B0604020202020204" pitchFamily="34" charset="0"/>
              </a:rPr>
              <a:t>(Manufacturer)</a:t>
            </a:r>
          </a:p>
        </p:txBody>
      </p:sp>
      <p:pic>
        <p:nvPicPr>
          <p:cNvPr id="10" name="Graphic 9" descr="Arrow Down with solid fill">
            <a:extLst>
              <a:ext uri="{FF2B5EF4-FFF2-40B4-BE49-F238E27FC236}">
                <a16:creationId xmlns:a16="http://schemas.microsoft.com/office/drawing/2014/main" id="{BB220491-C538-819A-A35A-31F89EE035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64928" y="4183324"/>
            <a:ext cx="1329620" cy="664810"/>
          </a:xfrm>
          <a:prstGeom prst="rect">
            <a:avLst/>
          </a:prstGeom>
        </p:spPr>
      </p:pic>
      <p:sp>
        <p:nvSpPr>
          <p:cNvPr id="12" name="Flowchart: Alternate Process 11">
            <a:extLst>
              <a:ext uri="{FF2B5EF4-FFF2-40B4-BE49-F238E27FC236}">
                <a16:creationId xmlns:a16="http://schemas.microsoft.com/office/drawing/2014/main" id="{39177F06-C836-162E-0819-E46D3FC06D01}"/>
              </a:ext>
            </a:extLst>
          </p:cNvPr>
          <p:cNvSpPr/>
          <p:nvPr/>
        </p:nvSpPr>
        <p:spPr>
          <a:xfrm>
            <a:off x="10476886" y="7772486"/>
            <a:ext cx="3711800" cy="1777879"/>
          </a:xfrm>
          <a:prstGeom prst="flowChartAlternateProcess">
            <a:avLst/>
          </a:prstGeom>
          <a:solidFill>
            <a:srgbClr val="117CC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Trading Partner B</a:t>
            </a:r>
          </a:p>
          <a:p>
            <a:pPr algn="ctr"/>
            <a:r>
              <a:rPr lang="en-US" sz="2400" dirty="0">
                <a:latin typeface="Arial" panose="020B0604020202020204" pitchFamily="34" charset="0"/>
                <a:cs typeface="Arial" panose="020B0604020202020204" pitchFamily="34" charset="0"/>
              </a:rPr>
              <a:t>(Distributor/Pharmacy)</a:t>
            </a:r>
          </a:p>
        </p:txBody>
      </p:sp>
      <p:pic>
        <p:nvPicPr>
          <p:cNvPr id="13" name="Graphic 12" descr="Arrow Down with solid fill">
            <a:extLst>
              <a:ext uri="{FF2B5EF4-FFF2-40B4-BE49-F238E27FC236}">
                <a16:creationId xmlns:a16="http://schemas.microsoft.com/office/drawing/2014/main" id="{CD0F8022-4FA4-F861-F6BD-AD49E0A2EE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64928" y="6999377"/>
            <a:ext cx="1329620" cy="664810"/>
          </a:xfrm>
          <a:prstGeom prst="rect">
            <a:avLst/>
          </a:prstGeom>
        </p:spPr>
      </p:pic>
      <p:sp>
        <p:nvSpPr>
          <p:cNvPr id="14" name="Flowchart: Alternate Process 13">
            <a:extLst>
              <a:ext uri="{FF2B5EF4-FFF2-40B4-BE49-F238E27FC236}">
                <a16:creationId xmlns:a16="http://schemas.microsoft.com/office/drawing/2014/main" id="{1F3EE4CE-CF86-9DB0-478A-4A76F2CA827B}"/>
              </a:ext>
            </a:extLst>
          </p:cNvPr>
          <p:cNvSpPr/>
          <p:nvPr/>
        </p:nvSpPr>
        <p:spPr>
          <a:xfrm>
            <a:off x="10476886" y="5022963"/>
            <a:ext cx="3711800" cy="1777879"/>
          </a:xfrm>
          <a:prstGeom prst="flowChartAlternateProcess">
            <a:avLst/>
          </a:prstGeom>
          <a:solidFill>
            <a:srgbClr val="117CC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EPCIS Repository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77</TotalTime>
  <Words>1391</Words>
  <Application>Microsoft Macintosh PowerPoint</Application>
  <PresentationFormat>Custom</PresentationFormat>
  <Paragraphs>103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Rachel Morgan</dc:creator>
  <cp:lastModifiedBy>Logan Littrell</cp:lastModifiedBy>
  <cp:revision>5</cp:revision>
  <dcterms:created xsi:type="dcterms:W3CDTF">2006-08-16T00:00:00Z</dcterms:created>
  <dcterms:modified xsi:type="dcterms:W3CDTF">2025-12-08T03:54:28Z</dcterms:modified>
  <dc:identifier>DAG5ollWBKA</dc:identifier>
</cp:coreProperties>
</file>